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 Bold" charset="1" panose="00000800000000000000"/>
      <p:regular r:id="rId18"/>
    </p:embeddedFont>
    <p:embeddedFont>
      <p:font typeface="Arsenal" charset="1" panose="00000500000000000000"/>
      <p:regular r:id="rId19"/>
    </p:embeddedFont>
    <p:embeddedFont>
      <p:font typeface="Gill Sans Bold" charset="1" panose="020B0802020104020203"/>
      <p:regular r:id="rId20"/>
    </p:embeddedFont>
    <p:embeddedFont>
      <p:font typeface="Arimo Bold" charset="1" panose="020B0704020202020204"/>
      <p:regular r:id="rId21"/>
    </p:embeddedFont>
    <p:embeddedFont>
      <p:font typeface="Garet Bold" charset="1" panose="00000000000000000000"/>
      <p:regular r:id="rId22"/>
    </p:embeddedFont>
    <p:embeddedFont>
      <p:font typeface="Garet" charset="1" panose="00000000000000000000"/>
      <p:regular r:id="rId23"/>
    </p:embeddedFont>
    <p:embeddedFont>
      <p:font typeface="Gill Sans Light" charset="1" panose="020B0302020104020203"/>
      <p:regular r:id="rId24"/>
    </p:embeddedFont>
    <p:embeddedFont>
      <p:font typeface="Arimo" charset="1" panose="020B0604020202020204"/>
      <p:regular r:id="rId25"/>
    </p:embeddedFont>
    <p:embeddedFont>
      <p:font typeface="Canva Sans Bold" charset="1" panose="020B0803030501040103"/>
      <p:regular r:id="rId26"/>
    </p:embeddedFont>
    <p:embeddedFont>
      <p:font typeface="Inter" charset="1" panose="020B0502030000000004"/>
      <p:regular r:id="rId27"/>
    </p:embeddedFont>
    <p:embeddedFont>
      <p:font typeface="Inter Bold" charset="1" panose="020B0802030000000004"/>
      <p:regular r:id="rId28"/>
    </p:embeddedFont>
    <p:embeddedFont>
      <p:font typeface="Montserrat Bold" charset="1" panose="00000800000000000000"/>
      <p:regular r:id="rId29"/>
    </p:embeddedFont>
    <p:embeddedFont>
      <p:font typeface="Arimo Italics" charset="1" panose="020B0604020202090204"/>
      <p:regular r:id="rId30"/>
    </p:embeddedFont>
    <p:embeddedFont>
      <p:font typeface="Gill Sans Bold Italics" charset="1" panose="020B08020201040902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44" r="0" b="-2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11194" y="-262323"/>
            <a:ext cx="11081625" cy="10811645"/>
            <a:chOff x="0" y="0"/>
            <a:chExt cx="2918617" cy="28475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18617" cy="2847511"/>
            </a:xfrm>
            <a:custGeom>
              <a:avLst/>
              <a:gdLst/>
              <a:ahLst/>
              <a:cxnLst/>
              <a:rect r="r" b="b" t="t" l="l"/>
              <a:pathLst>
                <a:path h="2847511" w="2918617">
                  <a:moveTo>
                    <a:pt x="0" y="0"/>
                  </a:moveTo>
                  <a:lnTo>
                    <a:pt x="2918617" y="0"/>
                  </a:lnTo>
                  <a:lnTo>
                    <a:pt x="2918617" y="2847511"/>
                  </a:lnTo>
                  <a:lnTo>
                    <a:pt x="0" y="2847511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918617" cy="2904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-81038"/>
            <a:ext cx="7779082" cy="10449076"/>
            <a:chOff x="0" y="0"/>
            <a:chExt cx="1205183" cy="16188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5183" cy="1618835"/>
            </a:xfrm>
            <a:custGeom>
              <a:avLst/>
              <a:gdLst/>
              <a:ahLst/>
              <a:cxnLst/>
              <a:rect r="r" b="b" t="t" l="l"/>
              <a:pathLst>
                <a:path h="1618835" w="1205183">
                  <a:moveTo>
                    <a:pt x="0" y="0"/>
                  </a:moveTo>
                  <a:lnTo>
                    <a:pt x="1205183" y="0"/>
                  </a:lnTo>
                  <a:lnTo>
                    <a:pt x="1205183" y="1618835"/>
                  </a:lnTo>
                  <a:lnTo>
                    <a:pt x="0" y="1618835"/>
                  </a:lnTo>
                  <a:close/>
                </a:path>
              </a:pathLst>
            </a:custGeom>
            <a:blipFill>
              <a:blip r:embed="rId3"/>
              <a:stretch>
                <a:fillRect l="0" t="-5870" r="0" b="-587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80849" y="562599"/>
            <a:ext cx="4376056" cy="826161"/>
          </a:xfrm>
          <a:custGeom>
            <a:avLst/>
            <a:gdLst/>
            <a:ahLst/>
            <a:cxnLst/>
            <a:rect r="r" b="b" t="t" l="l"/>
            <a:pathLst>
              <a:path h="826161" w="4376056">
                <a:moveTo>
                  <a:pt x="0" y="0"/>
                </a:moveTo>
                <a:lnTo>
                  <a:pt x="4376057" y="0"/>
                </a:lnTo>
                <a:lnTo>
                  <a:pt x="4376057" y="826161"/>
                </a:lnTo>
                <a:lnTo>
                  <a:pt x="0" y="826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302" r="0" b="-2700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60012" y="1712974"/>
            <a:ext cx="10224400" cy="1774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160"/>
              </a:lnSpc>
            </a:pPr>
            <a:r>
              <a:rPr lang="en-US" b="true" sz="5508" spc="16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“Plataforma de Gestión de Biofiltros Hídricos”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96617" y="9584647"/>
            <a:ext cx="3029918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40"/>
              </a:lnSpc>
            </a:pPr>
            <a:r>
              <a:rPr lang="en-US" sz="2400" spc="240">
                <a:solidFill>
                  <a:srgbClr val="FAFAFA"/>
                </a:solidFill>
                <a:latin typeface="Arsenal"/>
                <a:ea typeface="Arsenal"/>
                <a:cs typeface="Arsenal"/>
                <a:sym typeface="Arsenal"/>
              </a:rPr>
              <a:t>11 septiembre, 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78487" y="6257223"/>
            <a:ext cx="3184128" cy="3307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99"/>
              </a:lnSpc>
              <a:spcBef>
                <a:spcPct val="0"/>
              </a:spcBef>
            </a:pPr>
            <a:r>
              <a:rPr lang="en-US" b="true" sz="2846" spc="85">
                <a:solidFill>
                  <a:srgbClr val="BEF522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DOCENTE</a:t>
            </a:r>
          </a:p>
          <a:p>
            <a:pPr algn="r">
              <a:lnSpc>
                <a:spcPts val="3699"/>
              </a:lnSpc>
              <a:spcBef>
                <a:spcPct val="0"/>
              </a:spcBef>
            </a:pPr>
            <a:r>
              <a:rPr lang="en-US" b="true" sz="2846" spc="85">
                <a:solidFill>
                  <a:srgbClr val="FAFAFA"/>
                </a:solidFill>
                <a:latin typeface="Arimo Bold"/>
                <a:ea typeface="Arimo Bold"/>
                <a:cs typeface="Arimo Bold"/>
                <a:sym typeface="Arimo Bold"/>
              </a:rPr>
              <a:t>FABIÁN</a:t>
            </a:r>
            <a:r>
              <a:rPr lang="en-US" b="true" sz="2846" spc="85">
                <a:solidFill>
                  <a:srgbClr val="FAFAFA"/>
                </a:solidFill>
                <a:latin typeface="Arimo Bold"/>
                <a:ea typeface="Arimo Bold"/>
                <a:cs typeface="Arimo Bold"/>
                <a:sym typeface="Arimo Bold"/>
              </a:rPr>
              <a:t> Alcántara </a:t>
            </a:r>
          </a:p>
          <a:p>
            <a:pPr algn="r">
              <a:lnSpc>
                <a:spcPts val="3699"/>
              </a:lnSpc>
              <a:spcBef>
                <a:spcPct val="0"/>
              </a:spcBef>
            </a:pPr>
            <a:r>
              <a:rPr lang="en-US" b="true" sz="2846" spc="85">
                <a:solidFill>
                  <a:srgbClr val="BFC993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</a:t>
            </a:r>
          </a:p>
          <a:p>
            <a:pPr algn="r">
              <a:lnSpc>
                <a:spcPts val="3699"/>
              </a:lnSpc>
              <a:spcBef>
                <a:spcPct val="0"/>
              </a:spcBef>
            </a:pPr>
            <a:r>
              <a:rPr lang="en-US" b="true" sz="2846" spc="85">
                <a:solidFill>
                  <a:srgbClr val="BEF522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EQUIPO</a:t>
            </a:r>
          </a:p>
          <a:p>
            <a:pPr algn="r">
              <a:lnSpc>
                <a:spcPts val="3699"/>
              </a:lnSpc>
              <a:spcBef>
                <a:spcPct val="0"/>
              </a:spcBef>
            </a:pPr>
            <a:r>
              <a:rPr lang="en-US" b="true" sz="2846" spc="85">
                <a:solidFill>
                  <a:srgbClr val="FAFAFA"/>
                </a:solidFill>
                <a:latin typeface="Arimo Bold"/>
                <a:ea typeface="Arimo Bold"/>
                <a:cs typeface="Arimo Bold"/>
                <a:sym typeface="Arimo Bold"/>
              </a:rPr>
              <a:t>Alejandro Rivera</a:t>
            </a:r>
          </a:p>
          <a:p>
            <a:pPr algn="r">
              <a:lnSpc>
                <a:spcPts val="3699"/>
              </a:lnSpc>
              <a:spcBef>
                <a:spcPct val="0"/>
              </a:spcBef>
            </a:pPr>
            <a:r>
              <a:rPr lang="en-US" b="true" sz="2846" spc="85">
                <a:solidFill>
                  <a:srgbClr val="FAFAFA"/>
                </a:solidFill>
                <a:latin typeface="Arimo Bold"/>
                <a:ea typeface="Arimo Bold"/>
                <a:cs typeface="Arimo Bold"/>
                <a:sym typeface="Arimo Bold"/>
              </a:rPr>
              <a:t>Mauricio Silva </a:t>
            </a:r>
          </a:p>
          <a:p>
            <a:pPr algn="r">
              <a:lnSpc>
                <a:spcPts val="3699"/>
              </a:lnSpc>
              <a:spcBef>
                <a:spcPct val="0"/>
              </a:spcBef>
            </a:pPr>
            <a:r>
              <a:rPr lang="en-US" b="true" sz="2846" spc="85">
                <a:solidFill>
                  <a:srgbClr val="FAFAFA"/>
                </a:solidFill>
                <a:latin typeface="Arimo Bold"/>
                <a:ea typeface="Arimo Bold"/>
                <a:cs typeface="Arimo Bold"/>
                <a:sym typeface="Arimo Bold"/>
              </a:rPr>
              <a:t>Evelyn Soto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417802" y="3836316"/>
            <a:ext cx="6344813" cy="740620"/>
            <a:chOff x="0" y="0"/>
            <a:chExt cx="8459751" cy="98749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309112" y="76481"/>
              <a:ext cx="5452956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b="true" sz="2200" spc="220">
                  <a:solidFill>
                    <a:srgbClr val="F5F5F5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PRODESAL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94099"/>
              <a:ext cx="6762068" cy="4933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150"/>
                </a:lnSpc>
              </a:pPr>
              <a:r>
                <a:rPr lang="en-US" sz="2100" spc="420">
                  <a:solidFill>
                    <a:srgbClr val="F6FCDF"/>
                  </a:solidFill>
                  <a:latin typeface="Garet"/>
                  <a:ea typeface="Garet"/>
                  <a:cs typeface="Garet"/>
                  <a:sym typeface="Garet"/>
                </a:rPr>
                <a:t>Isla de Maipo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7002197" y="0"/>
              <a:ext cx="1457555" cy="987493"/>
            </a:xfrm>
            <a:custGeom>
              <a:avLst/>
              <a:gdLst/>
              <a:ahLst/>
              <a:cxnLst/>
              <a:rect r="r" b="b" t="t" l="l"/>
              <a:pathLst>
                <a:path h="987493" w="1457555">
                  <a:moveTo>
                    <a:pt x="0" y="0"/>
                  </a:moveTo>
                  <a:lnTo>
                    <a:pt x="1457554" y="0"/>
                  </a:lnTo>
                  <a:lnTo>
                    <a:pt x="1457554" y="987493"/>
                  </a:lnTo>
                  <a:lnTo>
                    <a:pt x="0" y="987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263572" y="1203496"/>
            <a:ext cx="4617204" cy="33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9"/>
              </a:lnSpc>
              <a:spcBef>
                <a:spcPct val="0"/>
              </a:spcBef>
            </a:pPr>
            <a:r>
              <a:rPr lang="en-US" b="true" sz="1945" spc="58">
                <a:solidFill>
                  <a:srgbClr val="BEF522"/>
                </a:solidFill>
                <a:latin typeface="Arimo Bold"/>
                <a:ea typeface="Arimo Bold"/>
                <a:cs typeface="Arimo Bold"/>
                <a:sym typeface="Arimo Bold"/>
              </a:rPr>
              <a:t>INFORME AVANCE</a:t>
            </a:r>
            <a:r>
              <a:rPr lang="en-US" b="true" sz="1945" spc="58">
                <a:solidFill>
                  <a:srgbClr val="FAFAFA"/>
                </a:solidFill>
                <a:latin typeface="Arimo Bold"/>
                <a:ea typeface="Arimo Bold"/>
                <a:cs typeface="Arimo Bold"/>
                <a:sym typeface="Arimo Bold"/>
              </a:rPr>
              <a:t> PROYECTO 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936793" y="9754500"/>
            <a:ext cx="7754706" cy="0"/>
          </a:xfrm>
          <a:prstGeom prst="line">
            <a:avLst/>
          </a:prstGeom>
          <a:ln cap="flat" w="3810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166134" y="8793336"/>
            <a:ext cx="1093166" cy="740620"/>
          </a:xfrm>
          <a:custGeom>
            <a:avLst/>
            <a:gdLst/>
            <a:ahLst/>
            <a:cxnLst/>
            <a:rect r="r" b="b" t="t" l="l"/>
            <a:pathLst>
              <a:path h="740620" w="1093166">
                <a:moveTo>
                  <a:pt x="0" y="0"/>
                </a:moveTo>
                <a:lnTo>
                  <a:pt x="1093166" y="0"/>
                </a:lnTo>
                <a:lnTo>
                  <a:pt x="1093166" y="740620"/>
                </a:lnTo>
                <a:lnTo>
                  <a:pt x="0" y="74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995646" y="4697103"/>
            <a:ext cx="17957062" cy="5589897"/>
            <a:chOff x="0" y="0"/>
            <a:chExt cx="1305525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5525" cy="406400"/>
            </a:xfrm>
            <a:custGeom>
              <a:avLst/>
              <a:gdLst/>
              <a:ahLst/>
              <a:cxnLst/>
              <a:rect r="r" b="b" t="t" l="l"/>
              <a:pathLst>
                <a:path h="406400" w="1305525">
                  <a:moveTo>
                    <a:pt x="1102325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1102325" y="406400"/>
                  </a:lnTo>
                  <a:lnTo>
                    <a:pt x="1305525" y="203200"/>
                  </a:lnTo>
                  <a:lnTo>
                    <a:pt x="1102325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52400" y="-57150"/>
              <a:ext cx="100072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1543968">
            <a:off x="855272" y="4278686"/>
            <a:ext cx="4487569" cy="4114800"/>
          </a:xfrm>
          <a:custGeom>
            <a:avLst/>
            <a:gdLst/>
            <a:ahLst/>
            <a:cxnLst/>
            <a:rect r="r" b="b" t="t" l="l"/>
            <a:pathLst>
              <a:path h="4114800" w="4487569">
                <a:moveTo>
                  <a:pt x="0" y="0"/>
                </a:moveTo>
                <a:lnTo>
                  <a:pt x="4487569" y="0"/>
                </a:lnTo>
                <a:lnTo>
                  <a:pt x="44875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1238" y="785373"/>
            <a:ext cx="9268375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679"/>
              </a:lnSpc>
            </a:pPr>
            <a:r>
              <a:rPr lang="en-US" b="true" sz="8899" spc="444">
                <a:solidFill>
                  <a:srgbClr val="F6FCD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CONCLUSIÓN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74816" y="2940842"/>
            <a:ext cx="6673949" cy="510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1004" indent="-345502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Avanc</a:t>
            </a:r>
            <a:r>
              <a:rPr lang="en-US" b="true" sz="3200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e sólido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  <a:p>
            <a:pPr algn="just" marL="691004" indent="-345502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Cimientos establecidos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  <a:p>
            <a:pPr algn="just" marL="691004" indent="-345502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Camino a la validación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  <a:p>
            <a:pPr algn="just" marL="691004" indent="-345502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Lecciones clave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</a:p>
          <a:p>
            <a:pPr algn="just" marL="691004" indent="-345502" lvl="1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200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Proyección optimista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33311" y="8647226"/>
            <a:ext cx="10236332" cy="67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b="true" sz="3543" i="true">
                <a:solidFill>
                  <a:srgbClr val="F6FCDF"/>
                </a:solidFill>
                <a:latin typeface="Gill Sans Bold Italics"/>
                <a:ea typeface="Gill Sans Bold Italics"/>
                <a:cs typeface="Gill Sans Bold Italics"/>
                <a:sym typeface="Gill Sans Bold Italics"/>
              </a:rPr>
              <a:t>Impacto real en producción y sustentabilidad hídrica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05785" y="0"/>
            <a:ext cx="12595472" cy="10287000"/>
            <a:chOff x="0" y="0"/>
            <a:chExt cx="245926" cy="2008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926" cy="200853"/>
            </a:xfrm>
            <a:custGeom>
              <a:avLst/>
              <a:gdLst/>
              <a:ahLst/>
              <a:cxnLst/>
              <a:rect r="r" b="b" t="t" l="l"/>
              <a:pathLst>
                <a:path h="200853" w="245926">
                  <a:moveTo>
                    <a:pt x="245926" y="0"/>
                  </a:moveTo>
                  <a:lnTo>
                    <a:pt x="0" y="0"/>
                  </a:lnTo>
                  <a:lnTo>
                    <a:pt x="101600" y="100427"/>
                  </a:lnTo>
                  <a:lnTo>
                    <a:pt x="0" y="200853"/>
                  </a:lnTo>
                  <a:lnTo>
                    <a:pt x="245926" y="200853"/>
                  </a:lnTo>
                  <a:lnTo>
                    <a:pt x="144326" y="100427"/>
                  </a:lnTo>
                  <a:lnTo>
                    <a:pt x="245926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57150"/>
              <a:ext cx="68126" cy="258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115837" y="0"/>
            <a:ext cx="12595472" cy="10287000"/>
            <a:chOff x="0" y="0"/>
            <a:chExt cx="245926" cy="200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926" cy="200853"/>
            </a:xfrm>
            <a:custGeom>
              <a:avLst/>
              <a:gdLst/>
              <a:ahLst/>
              <a:cxnLst/>
              <a:rect r="r" b="b" t="t" l="l"/>
              <a:pathLst>
                <a:path h="200853" w="245926">
                  <a:moveTo>
                    <a:pt x="245926" y="0"/>
                  </a:moveTo>
                  <a:lnTo>
                    <a:pt x="0" y="0"/>
                  </a:lnTo>
                  <a:lnTo>
                    <a:pt x="101600" y="100427"/>
                  </a:lnTo>
                  <a:lnTo>
                    <a:pt x="0" y="200853"/>
                  </a:lnTo>
                  <a:lnTo>
                    <a:pt x="245926" y="200853"/>
                  </a:lnTo>
                  <a:lnTo>
                    <a:pt x="144326" y="100427"/>
                  </a:lnTo>
                  <a:lnTo>
                    <a:pt x="245926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88900" y="-57150"/>
              <a:ext cx="68126" cy="258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71565" y="1271065"/>
            <a:ext cx="7744869" cy="7744869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03200" y="406400"/>
                  </a:lnTo>
                  <a:lnTo>
                    <a:pt x="4064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-57150"/>
              <a:ext cx="1016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423218" y="2531110"/>
            <a:ext cx="1441563" cy="976659"/>
          </a:xfrm>
          <a:custGeom>
            <a:avLst/>
            <a:gdLst/>
            <a:ahLst/>
            <a:cxnLst/>
            <a:rect r="r" b="b" t="t" l="l"/>
            <a:pathLst>
              <a:path h="976659" w="1441563">
                <a:moveTo>
                  <a:pt x="0" y="0"/>
                </a:moveTo>
                <a:lnTo>
                  <a:pt x="1441564" y="0"/>
                </a:lnTo>
                <a:lnTo>
                  <a:pt x="1441564" y="976659"/>
                </a:lnTo>
                <a:lnTo>
                  <a:pt x="0" y="976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7157428" y="6664251"/>
            <a:ext cx="3973143" cy="0"/>
          </a:xfrm>
          <a:prstGeom prst="line">
            <a:avLst/>
          </a:prstGeom>
          <a:ln cap="flat" w="5715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>
            <a:off x="14017782" y="9754500"/>
            <a:ext cx="467371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1473036" y="4089400"/>
            <a:ext cx="15341928" cy="227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199"/>
              </a:lnSpc>
            </a:pPr>
            <a:r>
              <a:rPr lang="en-US" b="true" sz="12999" spc="64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PREGUNTAS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05785" y="0"/>
            <a:ext cx="12595472" cy="10287000"/>
            <a:chOff x="0" y="0"/>
            <a:chExt cx="245926" cy="2008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5926" cy="200853"/>
            </a:xfrm>
            <a:custGeom>
              <a:avLst/>
              <a:gdLst/>
              <a:ahLst/>
              <a:cxnLst/>
              <a:rect r="r" b="b" t="t" l="l"/>
              <a:pathLst>
                <a:path h="200853" w="245926">
                  <a:moveTo>
                    <a:pt x="245926" y="0"/>
                  </a:moveTo>
                  <a:lnTo>
                    <a:pt x="0" y="0"/>
                  </a:lnTo>
                  <a:lnTo>
                    <a:pt x="101600" y="100427"/>
                  </a:lnTo>
                  <a:lnTo>
                    <a:pt x="0" y="200853"/>
                  </a:lnTo>
                  <a:lnTo>
                    <a:pt x="245926" y="200853"/>
                  </a:lnTo>
                  <a:lnTo>
                    <a:pt x="144326" y="100427"/>
                  </a:lnTo>
                  <a:lnTo>
                    <a:pt x="245926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8900" y="-57150"/>
              <a:ext cx="68126" cy="258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115837" y="0"/>
            <a:ext cx="12595472" cy="10287000"/>
            <a:chOff x="0" y="0"/>
            <a:chExt cx="245926" cy="200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926" cy="200853"/>
            </a:xfrm>
            <a:custGeom>
              <a:avLst/>
              <a:gdLst/>
              <a:ahLst/>
              <a:cxnLst/>
              <a:rect r="r" b="b" t="t" l="l"/>
              <a:pathLst>
                <a:path h="200853" w="245926">
                  <a:moveTo>
                    <a:pt x="245926" y="0"/>
                  </a:moveTo>
                  <a:lnTo>
                    <a:pt x="0" y="0"/>
                  </a:lnTo>
                  <a:lnTo>
                    <a:pt x="101600" y="100427"/>
                  </a:lnTo>
                  <a:lnTo>
                    <a:pt x="0" y="200853"/>
                  </a:lnTo>
                  <a:lnTo>
                    <a:pt x="245926" y="200853"/>
                  </a:lnTo>
                  <a:lnTo>
                    <a:pt x="144326" y="100427"/>
                  </a:lnTo>
                  <a:lnTo>
                    <a:pt x="245926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88900" y="-57150"/>
              <a:ext cx="68126" cy="258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71565" y="1271065"/>
            <a:ext cx="7744869" cy="7744869"/>
            <a:chOff x="0" y="0"/>
            <a:chExt cx="406400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03200" y="406400"/>
                  </a:lnTo>
                  <a:lnTo>
                    <a:pt x="4064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1A19">
                <a:alpha val="6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52400" y="-57150"/>
              <a:ext cx="1016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423218" y="2531110"/>
            <a:ext cx="1441563" cy="976659"/>
          </a:xfrm>
          <a:custGeom>
            <a:avLst/>
            <a:gdLst/>
            <a:ahLst/>
            <a:cxnLst/>
            <a:rect r="r" b="b" t="t" l="l"/>
            <a:pathLst>
              <a:path h="976659" w="1441563">
                <a:moveTo>
                  <a:pt x="0" y="0"/>
                </a:moveTo>
                <a:lnTo>
                  <a:pt x="1441564" y="0"/>
                </a:lnTo>
                <a:lnTo>
                  <a:pt x="1441564" y="976659"/>
                </a:lnTo>
                <a:lnTo>
                  <a:pt x="0" y="976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7157428" y="6664251"/>
            <a:ext cx="3973143" cy="0"/>
          </a:xfrm>
          <a:prstGeom prst="line">
            <a:avLst/>
          </a:prstGeom>
          <a:ln cap="flat" w="5715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>
            <a:off x="14017782" y="9754500"/>
            <a:ext cx="467371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1473036" y="4089400"/>
            <a:ext cx="15341928" cy="227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199"/>
              </a:lnSpc>
            </a:pPr>
            <a:r>
              <a:rPr lang="en-US" b="true" sz="12999" spc="649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936793" y="9754500"/>
            <a:ext cx="7754706" cy="0"/>
          </a:xfrm>
          <a:prstGeom prst="line">
            <a:avLst/>
          </a:prstGeom>
          <a:ln cap="flat" w="38100">
            <a:solidFill>
              <a:srgbClr val="31511E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526885" cy="10287000"/>
            <a:chOff x="0" y="0"/>
            <a:chExt cx="92889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28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928892">
                  <a:moveTo>
                    <a:pt x="0" y="0"/>
                  </a:moveTo>
                  <a:lnTo>
                    <a:pt x="928892" y="0"/>
                  </a:lnTo>
                  <a:lnTo>
                    <a:pt x="9288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372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2889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90398" y="984317"/>
            <a:ext cx="4159154" cy="8229600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1263" t="0" r="-3126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074986" y="336342"/>
            <a:ext cx="660227" cy="660227"/>
            <a:chOff x="0" y="0"/>
            <a:chExt cx="4064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03200" y="406400"/>
                  </a:lnTo>
                  <a:lnTo>
                    <a:pt x="4064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372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52400" y="-57150"/>
              <a:ext cx="1016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436373" y="4080914"/>
            <a:ext cx="3564124" cy="356412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9F3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175042" y="3936194"/>
            <a:ext cx="3564124" cy="35641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A24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891988" y="5797969"/>
            <a:ext cx="3564124" cy="356412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C99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0756728" y="3745694"/>
            <a:ext cx="905585" cy="911158"/>
          </a:xfrm>
          <a:custGeom>
            <a:avLst/>
            <a:gdLst/>
            <a:ahLst/>
            <a:cxnLst/>
            <a:rect r="r" b="b" t="t" l="l"/>
            <a:pathLst>
              <a:path h="911158" w="905585">
                <a:moveTo>
                  <a:pt x="0" y="0"/>
                </a:moveTo>
                <a:lnTo>
                  <a:pt x="905585" y="0"/>
                </a:lnTo>
                <a:lnTo>
                  <a:pt x="905585" y="911158"/>
                </a:lnTo>
                <a:lnTo>
                  <a:pt x="0" y="911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941723" y="1718774"/>
            <a:ext cx="11020273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 spc="78">
                <a:solidFill>
                  <a:srgbClr val="12372A"/>
                </a:solidFill>
                <a:latin typeface="Garet"/>
                <a:ea typeface="Garet"/>
                <a:cs typeface="Garet"/>
                <a:sym typeface="Garet"/>
              </a:rPr>
              <a:t>El caudal del río Maipo, que abastece a más de 7 millones de personas en la Región Metropolitana, ha disminuido cerca de un </a:t>
            </a:r>
            <a:r>
              <a:rPr lang="en-US" b="true" sz="2799" spc="78">
                <a:solidFill>
                  <a:srgbClr val="12372A"/>
                </a:solidFill>
                <a:latin typeface="Garet Bold"/>
                <a:ea typeface="Garet Bold"/>
                <a:cs typeface="Garet Bold"/>
                <a:sym typeface="Garet Bold"/>
              </a:rPr>
              <a:t>25 % </a:t>
            </a:r>
            <a:r>
              <a:rPr lang="en-US" sz="2799" spc="78">
                <a:solidFill>
                  <a:srgbClr val="12372A"/>
                </a:solidFill>
                <a:latin typeface="Garet"/>
                <a:ea typeface="Garet"/>
                <a:cs typeface="Garet"/>
                <a:sym typeface="Garet"/>
              </a:rPr>
              <a:t>en las últimas dos décadas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65327" y="298242"/>
            <a:ext cx="11193973" cy="1014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0"/>
              </a:lnSpc>
            </a:pPr>
            <a:r>
              <a:rPr lang="en-US" b="true" sz="3400" spc="156">
                <a:solidFill>
                  <a:srgbClr val="12372A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“ESCASEZ HÍDRICA Y NUEVA LEY DE AGUAS GRISES: UNA OPORTUNIDAD Y UN DESAFÍO”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463181" y="5231689"/>
            <a:ext cx="3564124" cy="46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  <a:spcBef>
                <a:spcPct val="0"/>
              </a:spcBef>
            </a:pPr>
            <a:r>
              <a:rPr lang="en-US" b="true" sz="2554" spc="76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 MENOS AGUA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941723" y="5721769"/>
            <a:ext cx="2557226" cy="130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  <a:spcBef>
                <a:spcPct val="0"/>
              </a:spcBef>
            </a:pPr>
            <a:r>
              <a:rPr lang="en-US" sz="2554" spc="76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LA FRUTICULTURA ESTÁ EN RIESGO.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842173" y="6815781"/>
            <a:ext cx="3640281" cy="168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4"/>
              </a:lnSpc>
            </a:pPr>
          </a:p>
          <a:p>
            <a:pPr algn="ctr">
              <a:lnSpc>
                <a:spcPts val="3244"/>
              </a:lnSpc>
              <a:spcBef>
                <a:spcPct val="0"/>
              </a:spcBef>
            </a:pPr>
            <a:r>
              <a:rPr lang="en-US" sz="2495" spc="74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NUEVA LEY DE AGUAS GRISES ABRE UNA OPORTUNIDAD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88445" y="6235025"/>
            <a:ext cx="2748959" cy="93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8"/>
              </a:lnSpc>
              <a:spcBef>
                <a:spcPct val="0"/>
              </a:spcBef>
            </a:pPr>
            <a:r>
              <a:rPr lang="en-US" b="true" sz="5183" spc="155">
                <a:solidFill>
                  <a:srgbClr val="00000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⚖️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46770" y="4314829"/>
            <a:ext cx="2996947" cy="79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2"/>
              </a:lnSpc>
              <a:spcBef>
                <a:spcPct val="0"/>
              </a:spcBef>
            </a:pPr>
            <a:r>
              <a:rPr lang="en-US" b="true" sz="4440" spc="133">
                <a:solidFill>
                  <a:srgbClr val="00000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💧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121424" y="5114713"/>
            <a:ext cx="3564124" cy="46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  <a:spcBef>
                <a:spcPct val="0"/>
              </a:spcBef>
            </a:pPr>
            <a:r>
              <a:rPr lang="en-US" b="true" sz="2554" spc="76">
                <a:solidFill>
                  <a:srgbClr val="FFFFF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DESAFÍO</a:t>
            </a:r>
          </a:p>
        </p:txBody>
      </p:sp>
      <p:sp>
        <p:nvSpPr>
          <p:cNvPr name="TextBox 37" id="37"/>
          <p:cNvSpPr txBox="true"/>
          <p:nvPr/>
        </p:nvSpPr>
        <p:spPr>
          <a:xfrm rot="5309616">
            <a:off x="14202359" y="4008263"/>
            <a:ext cx="3564124" cy="95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2"/>
              </a:lnSpc>
              <a:spcBef>
                <a:spcPct val="0"/>
              </a:spcBef>
            </a:pPr>
            <a:r>
              <a:rPr lang="en-US" b="true" sz="5247" spc="157">
                <a:solidFill>
                  <a:srgbClr val="00000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👉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175042" y="5651581"/>
            <a:ext cx="3564124" cy="1015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1"/>
              </a:lnSpc>
              <a:spcBef>
                <a:spcPct val="0"/>
              </a:spcBef>
            </a:pPr>
            <a:r>
              <a:rPr lang="en-US" sz="2016" spc="6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TRANSFORMAR UN PROBLEMA EN UNA SOLUCIÓN SOSTENIBLE.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94061" y="0"/>
            <a:ext cx="12595472" cy="10287000"/>
            <a:chOff x="0" y="0"/>
            <a:chExt cx="245926" cy="2008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926" cy="200853"/>
            </a:xfrm>
            <a:custGeom>
              <a:avLst/>
              <a:gdLst/>
              <a:ahLst/>
              <a:cxnLst/>
              <a:rect r="r" b="b" t="t" l="l"/>
              <a:pathLst>
                <a:path h="200853" w="245926">
                  <a:moveTo>
                    <a:pt x="245926" y="0"/>
                  </a:moveTo>
                  <a:lnTo>
                    <a:pt x="0" y="0"/>
                  </a:lnTo>
                  <a:lnTo>
                    <a:pt x="101600" y="100427"/>
                  </a:lnTo>
                  <a:lnTo>
                    <a:pt x="0" y="200853"/>
                  </a:lnTo>
                  <a:lnTo>
                    <a:pt x="245926" y="200853"/>
                  </a:lnTo>
                  <a:lnTo>
                    <a:pt x="144326" y="100427"/>
                  </a:lnTo>
                  <a:lnTo>
                    <a:pt x="245926" y="0"/>
                  </a:lnTo>
                  <a:close/>
                </a:path>
              </a:pathLst>
            </a:custGeom>
            <a:solidFill>
              <a:srgbClr val="3151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-57150"/>
              <a:ext cx="68126" cy="258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01705" y="255811"/>
            <a:ext cx="4729224" cy="47292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32748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10936793" y="9754500"/>
            <a:ext cx="7754706" cy="0"/>
          </a:xfrm>
          <a:prstGeom prst="line">
            <a:avLst/>
          </a:prstGeom>
          <a:ln cap="flat" w="3810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712717" y="8757671"/>
            <a:ext cx="1093166" cy="740620"/>
          </a:xfrm>
          <a:custGeom>
            <a:avLst/>
            <a:gdLst/>
            <a:ahLst/>
            <a:cxnLst/>
            <a:rect r="r" b="b" t="t" l="l"/>
            <a:pathLst>
              <a:path h="740620" w="1093166">
                <a:moveTo>
                  <a:pt x="0" y="0"/>
                </a:moveTo>
                <a:lnTo>
                  <a:pt x="1093166" y="0"/>
                </a:lnTo>
                <a:lnTo>
                  <a:pt x="1093166" y="740620"/>
                </a:lnTo>
                <a:lnTo>
                  <a:pt x="0" y="74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3998220"/>
            <a:ext cx="8662231" cy="1543050"/>
            <a:chOff x="0" y="0"/>
            <a:chExt cx="2281411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81411" cy="406400"/>
            </a:xfrm>
            <a:custGeom>
              <a:avLst/>
              <a:gdLst/>
              <a:ahLst/>
              <a:cxnLst/>
              <a:rect r="r" b="b" t="t" l="l"/>
              <a:pathLst>
                <a:path h="406400" w="2281411">
                  <a:moveTo>
                    <a:pt x="2078211" y="0"/>
                  </a:moveTo>
                  <a:cubicBezTo>
                    <a:pt x="2190435" y="0"/>
                    <a:pt x="2281411" y="90976"/>
                    <a:pt x="2281411" y="203200"/>
                  </a:cubicBezTo>
                  <a:cubicBezTo>
                    <a:pt x="2281411" y="315424"/>
                    <a:pt x="2190435" y="406400"/>
                    <a:pt x="2078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151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28141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437072" y="9205021"/>
            <a:ext cx="5071551" cy="38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50"/>
              </a:lnSpc>
            </a:pPr>
            <a:r>
              <a:rPr lang="en-US" sz="2100" spc="420">
                <a:solidFill>
                  <a:srgbClr val="F6FCDF"/>
                </a:solidFill>
                <a:latin typeface="Garet"/>
                <a:ea typeface="Garet"/>
                <a:cs typeface="Garet"/>
                <a:sym typeface="Garet"/>
              </a:rPr>
              <a:t>Isla de Maipo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18906" y="8755236"/>
            <a:ext cx="408971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b="true" sz="2200" spc="220">
                <a:solidFill>
                  <a:srgbClr val="F5F5F5"/>
                </a:solidFill>
                <a:latin typeface="Garet Bold"/>
                <a:ea typeface="Garet Bold"/>
                <a:cs typeface="Garet Bold"/>
                <a:sym typeface="Garet Bold"/>
              </a:rPr>
              <a:t>PRODESAL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5784346"/>
            <a:ext cx="8662231" cy="1543050"/>
            <a:chOff x="0" y="0"/>
            <a:chExt cx="2281411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81411" cy="406400"/>
            </a:xfrm>
            <a:custGeom>
              <a:avLst/>
              <a:gdLst/>
              <a:ahLst/>
              <a:cxnLst/>
              <a:rect r="r" b="b" t="t" l="l"/>
              <a:pathLst>
                <a:path h="406400" w="2281411">
                  <a:moveTo>
                    <a:pt x="2078211" y="0"/>
                  </a:moveTo>
                  <a:cubicBezTo>
                    <a:pt x="2190435" y="0"/>
                    <a:pt x="2281411" y="90976"/>
                    <a:pt x="2281411" y="203200"/>
                  </a:cubicBezTo>
                  <a:cubicBezTo>
                    <a:pt x="2281411" y="315424"/>
                    <a:pt x="2190435" y="406400"/>
                    <a:pt x="2078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1511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28141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7600945"/>
            <a:ext cx="8662231" cy="1543050"/>
            <a:chOff x="0" y="0"/>
            <a:chExt cx="2281411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81411" cy="406400"/>
            </a:xfrm>
            <a:custGeom>
              <a:avLst/>
              <a:gdLst/>
              <a:ahLst/>
              <a:cxnLst/>
              <a:rect r="r" b="b" t="t" l="l"/>
              <a:pathLst>
                <a:path h="406400" w="2281411">
                  <a:moveTo>
                    <a:pt x="2078211" y="0"/>
                  </a:moveTo>
                  <a:cubicBezTo>
                    <a:pt x="2190435" y="0"/>
                    <a:pt x="2281411" y="90976"/>
                    <a:pt x="2281411" y="203200"/>
                  </a:cubicBezTo>
                  <a:cubicBezTo>
                    <a:pt x="2281411" y="315424"/>
                    <a:pt x="2190435" y="406400"/>
                    <a:pt x="207821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151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281411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01933" y="2778888"/>
            <a:ext cx="4729224" cy="472922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5"/>
              <a:stretch>
                <a:fillRect l="0" t="-42633" r="0" b="-16749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701705" y="5317148"/>
            <a:ext cx="4729224" cy="47292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6"/>
              <a:stretch>
                <a:fillRect l="0" t="-50263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18149" y="416820"/>
            <a:ext cx="10083556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9"/>
              </a:lnSpc>
            </a:pPr>
            <a:r>
              <a:rPr lang="en-US" b="true" sz="5782">
                <a:solidFill>
                  <a:srgbClr val="F6FCDF"/>
                </a:solidFill>
                <a:latin typeface="Arimo Bold"/>
                <a:ea typeface="Arimo Bold"/>
                <a:cs typeface="Arimo Bold"/>
                <a:sym typeface="Arimo Bold"/>
              </a:rPr>
              <a:t>“NUESTRA PROPUESTA: AGUA SEGURA PARA LA FRUTICULTURA”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4516355"/>
            <a:ext cx="8662231" cy="4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9"/>
              </a:lnSpc>
              <a:spcBef>
                <a:spcPct val="0"/>
              </a:spcBef>
            </a:pPr>
            <a:r>
              <a:rPr lang="en-US" sz="2546" spc="7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SISTEMA DE MONITOREO DE BIOFILTROS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6069118"/>
            <a:ext cx="8662231" cy="8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9"/>
              </a:lnSpc>
              <a:spcBef>
                <a:spcPct val="0"/>
              </a:spcBef>
            </a:pPr>
            <a:r>
              <a:rPr lang="en-US" sz="2546" spc="7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OPTIMIZACIÓN DEL USO DEL AGUA Y PRÁCTICAS SOSTENIBLES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95460" y="8089396"/>
            <a:ext cx="8662231" cy="4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9"/>
              </a:lnSpc>
              <a:spcBef>
                <a:spcPct val="0"/>
              </a:spcBef>
            </a:pPr>
            <a:r>
              <a:rPr lang="en-US" sz="2546" spc="76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MEJOR  TOMA DE DESICIONES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3792028"/>
            <a:ext cx="16230600" cy="0"/>
          </a:xfrm>
          <a:prstGeom prst="line">
            <a:avLst/>
          </a:prstGeom>
          <a:ln cap="flat" w="5715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321207"/>
            <a:ext cx="5176777" cy="5034093"/>
            <a:chOff x="0" y="0"/>
            <a:chExt cx="1363431" cy="13258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3431" cy="1325852"/>
            </a:xfrm>
            <a:custGeom>
              <a:avLst/>
              <a:gdLst/>
              <a:ahLst/>
              <a:cxnLst/>
              <a:rect r="r" b="b" t="t" l="l"/>
              <a:pathLst>
                <a:path h="1325852" w="1363431">
                  <a:moveTo>
                    <a:pt x="37388" y="0"/>
                  </a:moveTo>
                  <a:lnTo>
                    <a:pt x="1326043" y="0"/>
                  </a:lnTo>
                  <a:cubicBezTo>
                    <a:pt x="1335959" y="0"/>
                    <a:pt x="1345469" y="3939"/>
                    <a:pt x="1352480" y="10951"/>
                  </a:cubicBezTo>
                  <a:cubicBezTo>
                    <a:pt x="1359492" y="17962"/>
                    <a:pt x="1363431" y="27472"/>
                    <a:pt x="1363431" y="37388"/>
                  </a:cubicBezTo>
                  <a:lnTo>
                    <a:pt x="1363431" y="1288464"/>
                  </a:lnTo>
                  <a:cubicBezTo>
                    <a:pt x="1363431" y="1298380"/>
                    <a:pt x="1359492" y="1307889"/>
                    <a:pt x="1352480" y="1314901"/>
                  </a:cubicBezTo>
                  <a:cubicBezTo>
                    <a:pt x="1345469" y="1321913"/>
                    <a:pt x="1335959" y="1325852"/>
                    <a:pt x="1326043" y="1325852"/>
                  </a:cubicBezTo>
                  <a:lnTo>
                    <a:pt x="37388" y="1325852"/>
                  </a:lnTo>
                  <a:cubicBezTo>
                    <a:pt x="27472" y="1325852"/>
                    <a:pt x="17962" y="1321913"/>
                    <a:pt x="10951" y="1314901"/>
                  </a:cubicBezTo>
                  <a:cubicBezTo>
                    <a:pt x="3939" y="1307889"/>
                    <a:pt x="0" y="1298380"/>
                    <a:pt x="0" y="1288464"/>
                  </a:cubicBezTo>
                  <a:lnTo>
                    <a:pt x="0" y="37388"/>
                  </a:lnTo>
                  <a:cubicBezTo>
                    <a:pt x="0" y="27472"/>
                    <a:pt x="3939" y="17962"/>
                    <a:pt x="10951" y="10951"/>
                  </a:cubicBezTo>
                  <a:cubicBezTo>
                    <a:pt x="17962" y="3939"/>
                    <a:pt x="27472" y="0"/>
                    <a:pt x="37388" y="0"/>
                  </a:cubicBezTo>
                  <a:close/>
                </a:path>
              </a:pathLst>
            </a:custGeom>
            <a:solidFill>
              <a:srgbClr val="31511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1363431" cy="14592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7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55611" y="4321207"/>
            <a:ext cx="5176777" cy="5034093"/>
            <a:chOff x="0" y="0"/>
            <a:chExt cx="1363431" cy="13258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3431" cy="1325852"/>
            </a:xfrm>
            <a:custGeom>
              <a:avLst/>
              <a:gdLst/>
              <a:ahLst/>
              <a:cxnLst/>
              <a:rect r="r" b="b" t="t" l="l"/>
              <a:pathLst>
                <a:path h="1325852" w="1363431">
                  <a:moveTo>
                    <a:pt x="37388" y="0"/>
                  </a:moveTo>
                  <a:lnTo>
                    <a:pt x="1326043" y="0"/>
                  </a:lnTo>
                  <a:cubicBezTo>
                    <a:pt x="1335959" y="0"/>
                    <a:pt x="1345469" y="3939"/>
                    <a:pt x="1352480" y="10951"/>
                  </a:cubicBezTo>
                  <a:cubicBezTo>
                    <a:pt x="1359492" y="17962"/>
                    <a:pt x="1363431" y="27472"/>
                    <a:pt x="1363431" y="37388"/>
                  </a:cubicBezTo>
                  <a:lnTo>
                    <a:pt x="1363431" y="1288464"/>
                  </a:lnTo>
                  <a:cubicBezTo>
                    <a:pt x="1363431" y="1298380"/>
                    <a:pt x="1359492" y="1307889"/>
                    <a:pt x="1352480" y="1314901"/>
                  </a:cubicBezTo>
                  <a:cubicBezTo>
                    <a:pt x="1345469" y="1321913"/>
                    <a:pt x="1335959" y="1325852"/>
                    <a:pt x="1326043" y="1325852"/>
                  </a:cubicBezTo>
                  <a:lnTo>
                    <a:pt x="37388" y="1325852"/>
                  </a:lnTo>
                  <a:cubicBezTo>
                    <a:pt x="27472" y="1325852"/>
                    <a:pt x="17962" y="1321913"/>
                    <a:pt x="10951" y="1314901"/>
                  </a:cubicBezTo>
                  <a:cubicBezTo>
                    <a:pt x="3939" y="1307889"/>
                    <a:pt x="0" y="1298380"/>
                    <a:pt x="0" y="1288464"/>
                  </a:cubicBezTo>
                  <a:lnTo>
                    <a:pt x="0" y="37388"/>
                  </a:lnTo>
                  <a:cubicBezTo>
                    <a:pt x="0" y="27472"/>
                    <a:pt x="3939" y="17962"/>
                    <a:pt x="10951" y="10951"/>
                  </a:cubicBezTo>
                  <a:cubicBezTo>
                    <a:pt x="17962" y="3939"/>
                    <a:pt x="27472" y="0"/>
                    <a:pt x="37388" y="0"/>
                  </a:cubicBezTo>
                  <a:close/>
                </a:path>
              </a:pathLst>
            </a:custGeom>
            <a:solidFill>
              <a:srgbClr val="859F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33350"/>
              <a:ext cx="1363431" cy="14592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7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2523" y="4321207"/>
            <a:ext cx="5176777" cy="5034093"/>
            <a:chOff x="0" y="0"/>
            <a:chExt cx="1363431" cy="13258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3431" cy="1325852"/>
            </a:xfrm>
            <a:custGeom>
              <a:avLst/>
              <a:gdLst/>
              <a:ahLst/>
              <a:cxnLst/>
              <a:rect r="r" b="b" t="t" l="l"/>
              <a:pathLst>
                <a:path h="1325852" w="1363431">
                  <a:moveTo>
                    <a:pt x="37388" y="0"/>
                  </a:moveTo>
                  <a:lnTo>
                    <a:pt x="1326043" y="0"/>
                  </a:lnTo>
                  <a:cubicBezTo>
                    <a:pt x="1335959" y="0"/>
                    <a:pt x="1345469" y="3939"/>
                    <a:pt x="1352480" y="10951"/>
                  </a:cubicBezTo>
                  <a:cubicBezTo>
                    <a:pt x="1359492" y="17962"/>
                    <a:pt x="1363431" y="27472"/>
                    <a:pt x="1363431" y="37388"/>
                  </a:cubicBezTo>
                  <a:lnTo>
                    <a:pt x="1363431" y="1288464"/>
                  </a:lnTo>
                  <a:cubicBezTo>
                    <a:pt x="1363431" y="1298380"/>
                    <a:pt x="1359492" y="1307889"/>
                    <a:pt x="1352480" y="1314901"/>
                  </a:cubicBezTo>
                  <a:cubicBezTo>
                    <a:pt x="1345469" y="1321913"/>
                    <a:pt x="1335959" y="1325852"/>
                    <a:pt x="1326043" y="1325852"/>
                  </a:cubicBezTo>
                  <a:lnTo>
                    <a:pt x="37388" y="1325852"/>
                  </a:lnTo>
                  <a:cubicBezTo>
                    <a:pt x="27472" y="1325852"/>
                    <a:pt x="17962" y="1321913"/>
                    <a:pt x="10951" y="1314901"/>
                  </a:cubicBezTo>
                  <a:cubicBezTo>
                    <a:pt x="3939" y="1307889"/>
                    <a:pt x="0" y="1298380"/>
                    <a:pt x="0" y="1288464"/>
                  </a:cubicBezTo>
                  <a:lnTo>
                    <a:pt x="0" y="37388"/>
                  </a:lnTo>
                  <a:cubicBezTo>
                    <a:pt x="0" y="27472"/>
                    <a:pt x="3939" y="17962"/>
                    <a:pt x="10951" y="10951"/>
                  </a:cubicBezTo>
                  <a:cubicBezTo>
                    <a:pt x="17962" y="3939"/>
                    <a:pt x="27472" y="0"/>
                    <a:pt x="37388" y="0"/>
                  </a:cubicBezTo>
                  <a:close/>
                </a:path>
              </a:pathLst>
            </a:custGeom>
            <a:solidFill>
              <a:srgbClr val="31511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33350"/>
              <a:ext cx="1363431" cy="14592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476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2307115" y="5383654"/>
            <a:ext cx="2619948" cy="0"/>
          </a:xfrm>
          <a:prstGeom prst="line">
            <a:avLst/>
          </a:prstGeom>
          <a:ln cap="flat" w="38100">
            <a:solidFill>
              <a:srgbClr val="F6FCD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3" id="13"/>
          <p:cNvSpPr/>
          <p:nvPr/>
        </p:nvSpPr>
        <p:spPr>
          <a:xfrm>
            <a:off x="7834026" y="5383654"/>
            <a:ext cx="2619948" cy="0"/>
          </a:xfrm>
          <a:prstGeom prst="line">
            <a:avLst/>
          </a:prstGeom>
          <a:ln cap="flat" w="38100">
            <a:solidFill>
              <a:srgbClr val="1A1A19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>
            <a:off x="13360937" y="5383654"/>
            <a:ext cx="2619948" cy="0"/>
          </a:xfrm>
          <a:prstGeom prst="line">
            <a:avLst/>
          </a:prstGeom>
          <a:ln cap="flat" w="38100">
            <a:solidFill>
              <a:srgbClr val="F6FCD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11084585" y="578971"/>
            <a:ext cx="6034107" cy="2813007"/>
            <a:chOff x="0" y="0"/>
            <a:chExt cx="1680908" cy="7836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80908" cy="783613"/>
            </a:xfrm>
            <a:custGeom>
              <a:avLst/>
              <a:gdLst/>
              <a:ahLst/>
              <a:cxnLst/>
              <a:rect r="r" b="b" t="t" l="l"/>
              <a:pathLst>
                <a:path h="783613" w="1680908">
                  <a:moveTo>
                    <a:pt x="29510" y="0"/>
                  </a:moveTo>
                  <a:lnTo>
                    <a:pt x="1651398" y="0"/>
                  </a:lnTo>
                  <a:cubicBezTo>
                    <a:pt x="1659225" y="0"/>
                    <a:pt x="1666731" y="3109"/>
                    <a:pt x="1672265" y="8643"/>
                  </a:cubicBezTo>
                  <a:cubicBezTo>
                    <a:pt x="1677799" y="14177"/>
                    <a:pt x="1680908" y="21683"/>
                    <a:pt x="1680908" y="29510"/>
                  </a:cubicBezTo>
                  <a:lnTo>
                    <a:pt x="1680908" y="754103"/>
                  </a:lnTo>
                  <a:cubicBezTo>
                    <a:pt x="1680908" y="761930"/>
                    <a:pt x="1677799" y="769436"/>
                    <a:pt x="1672265" y="774970"/>
                  </a:cubicBezTo>
                  <a:cubicBezTo>
                    <a:pt x="1666731" y="780504"/>
                    <a:pt x="1659225" y="783613"/>
                    <a:pt x="1651398" y="783613"/>
                  </a:cubicBezTo>
                  <a:lnTo>
                    <a:pt x="29510" y="783613"/>
                  </a:lnTo>
                  <a:cubicBezTo>
                    <a:pt x="21683" y="783613"/>
                    <a:pt x="14177" y="780504"/>
                    <a:pt x="8643" y="774970"/>
                  </a:cubicBezTo>
                  <a:cubicBezTo>
                    <a:pt x="3109" y="769436"/>
                    <a:pt x="0" y="761930"/>
                    <a:pt x="0" y="754103"/>
                  </a:cubicBezTo>
                  <a:lnTo>
                    <a:pt x="0" y="29510"/>
                  </a:lnTo>
                  <a:cubicBezTo>
                    <a:pt x="0" y="21683"/>
                    <a:pt x="3109" y="14177"/>
                    <a:pt x="8643" y="8643"/>
                  </a:cubicBezTo>
                  <a:cubicBezTo>
                    <a:pt x="14177" y="3109"/>
                    <a:pt x="21683" y="0"/>
                    <a:pt x="2951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3009" r="0" b="-93773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772603"/>
            <a:ext cx="9539452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12"/>
              </a:lnSpc>
            </a:pPr>
            <a:r>
              <a:rPr lang="en-US" b="true" sz="3843" spc="192">
                <a:solidFill>
                  <a:srgbClr val="F6FCD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“IMPACTO EN LA AGRICULTURA, LA COMUNIDAD Y EL MEDIO AMBIENTE”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7758" y="4694291"/>
            <a:ext cx="4478661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</a:pPr>
            <a:r>
              <a:rPr lang="en-US" b="true" sz="2500" spc="500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Agricultor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04670" y="4694291"/>
            <a:ext cx="4478661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</a:pPr>
            <a:r>
              <a:rPr lang="en-US" b="true" sz="2500" spc="500">
                <a:solidFill>
                  <a:srgbClr val="1A1A19"/>
                </a:solidFill>
                <a:latin typeface="Arimo Bold"/>
                <a:ea typeface="Arimo Bold"/>
                <a:cs typeface="Arimo Bold"/>
                <a:sym typeface="Arimo Bold"/>
              </a:rPr>
              <a:t>Investigación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77758" y="5685632"/>
            <a:ext cx="4478661" cy="35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5" indent="-194312" lvl="1">
              <a:lnSpc>
                <a:spcPts val="3168"/>
              </a:lnSpc>
              <a:buFont typeface="Arial"/>
              <a:buChar char="•"/>
            </a:pPr>
            <a:r>
              <a:rPr lang="en-US" b="true" sz="1800" spc="1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Desición rápida y visual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04670" y="5685632"/>
            <a:ext cx="4478661" cy="35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5" indent="-194312" lvl="1">
              <a:lnSpc>
                <a:spcPts val="3168"/>
              </a:lnSpc>
              <a:buFont typeface="Arial"/>
              <a:buChar char="•"/>
            </a:pPr>
            <a:r>
              <a:rPr lang="en-US" b="true" sz="1800" spc="160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 de datos pionera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7758" y="6434765"/>
            <a:ext cx="4478661" cy="35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5" indent="-194312" lvl="1">
              <a:lnSpc>
                <a:spcPts val="3168"/>
              </a:lnSpc>
              <a:buFont typeface="Arial"/>
              <a:buChar char="•"/>
            </a:pPr>
            <a:r>
              <a:rPr lang="en-US" b="true" sz="1800" spc="1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Optimización de recusos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31581" y="4694291"/>
            <a:ext cx="4478661" cy="4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</a:pPr>
            <a:r>
              <a:rPr lang="en-US" b="true" sz="2500" spc="500">
                <a:solidFill>
                  <a:srgbClr val="F4F6FF"/>
                </a:solidFill>
                <a:latin typeface="Arimo Bold"/>
                <a:ea typeface="Arimo Bold"/>
                <a:cs typeface="Arimo Bold"/>
                <a:sym typeface="Arimo Bold"/>
              </a:rPr>
              <a:t>Recurso hídrico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31581" y="5685632"/>
            <a:ext cx="4687111" cy="35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5" indent="-194312" lvl="1">
              <a:lnSpc>
                <a:spcPts val="3168"/>
              </a:lnSpc>
              <a:buFont typeface="Arial"/>
              <a:buChar char="•"/>
            </a:pPr>
            <a:r>
              <a:rPr lang="en-US" b="true" sz="1800" spc="1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Uso responsable del agua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5557" y="7779692"/>
            <a:ext cx="5176777" cy="1294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  <a:spcBef>
                <a:spcPct val="0"/>
              </a:spcBef>
            </a:pPr>
            <a:r>
              <a:rPr lang="en-US" sz="754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👩‍🌾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55611" y="7888278"/>
            <a:ext cx="5176777" cy="109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  <a:spcBef>
                <a:spcPct val="0"/>
              </a:spcBef>
            </a:pPr>
            <a:r>
              <a:rPr lang="en-US" sz="634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📊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82523" y="8071159"/>
            <a:ext cx="5176777" cy="1070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40"/>
              </a:lnSpc>
              <a:spcBef>
                <a:spcPct val="0"/>
              </a:spcBef>
            </a:pPr>
            <a:r>
              <a:rPr lang="en-US" sz="624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💧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9765" y="7120565"/>
            <a:ext cx="4478661" cy="35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5" indent="-194312" lvl="1">
              <a:lnSpc>
                <a:spcPts val="3168"/>
              </a:lnSpc>
              <a:buFont typeface="Arial"/>
              <a:buChar char="•"/>
            </a:pPr>
            <a:r>
              <a:rPr lang="en-US" b="true" sz="1800" spc="1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Acceso a beneficios estatales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04670" y="6434765"/>
            <a:ext cx="4478661" cy="35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5" indent="-194312" lvl="1">
              <a:lnSpc>
                <a:spcPts val="3168"/>
              </a:lnSpc>
              <a:buFont typeface="Arial"/>
              <a:buChar char="•"/>
            </a:pPr>
            <a:r>
              <a:rPr lang="en-US" b="true" sz="1800" spc="160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Impulso académico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04670" y="7185334"/>
            <a:ext cx="4478661" cy="35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5" indent="-194312" lvl="1">
              <a:lnSpc>
                <a:spcPts val="3168"/>
              </a:lnSpc>
              <a:buFont typeface="Arial"/>
              <a:buChar char="•"/>
            </a:pPr>
            <a:r>
              <a:rPr lang="en-US" b="true" sz="1800" spc="160">
                <a:solidFill>
                  <a:srgbClr val="2E2E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Proyección tecnológica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7714" y="6434765"/>
            <a:ext cx="4687111" cy="35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5" indent="-194312" lvl="1">
              <a:lnSpc>
                <a:spcPts val="3168"/>
              </a:lnSpc>
              <a:buFont typeface="Arial"/>
              <a:buChar char="•"/>
            </a:pPr>
            <a:r>
              <a:rPr lang="en-US" b="true" sz="1800" spc="1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Resiliencia climática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84864" y="7185334"/>
            <a:ext cx="4687111" cy="357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5" indent="-194312" lvl="1">
              <a:lnSpc>
                <a:spcPts val="3168"/>
              </a:lnSpc>
              <a:buFont typeface="Arial"/>
              <a:buChar char="•"/>
            </a:pPr>
            <a:r>
              <a:rPr lang="en-US" b="true" sz="1800" spc="16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Impacto ambiental positivo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6463" y="288080"/>
            <a:ext cx="1093166" cy="740620"/>
          </a:xfrm>
          <a:custGeom>
            <a:avLst/>
            <a:gdLst/>
            <a:ahLst/>
            <a:cxnLst/>
            <a:rect r="r" b="b" t="t" l="l"/>
            <a:pathLst>
              <a:path h="740620" w="1093166">
                <a:moveTo>
                  <a:pt x="0" y="0"/>
                </a:moveTo>
                <a:lnTo>
                  <a:pt x="1093166" y="0"/>
                </a:lnTo>
                <a:lnTo>
                  <a:pt x="1093166" y="740620"/>
                </a:lnTo>
                <a:lnTo>
                  <a:pt x="0" y="740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7274" y="157488"/>
            <a:ext cx="660227" cy="660227"/>
            <a:chOff x="0" y="0"/>
            <a:chExt cx="4064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06400"/>
            </a:xfrm>
            <a:custGeom>
              <a:avLst/>
              <a:gdLst/>
              <a:ahLst/>
              <a:cxnLst/>
              <a:rect r="r" b="b" t="t" l="l"/>
              <a:pathLst>
                <a:path h="406400" w="406400">
                  <a:moveTo>
                    <a:pt x="203200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03200" y="406400"/>
                  </a:lnTo>
                  <a:lnTo>
                    <a:pt x="406400" y="2032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1511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-57150"/>
              <a:ext cx="1016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35814" y="1523126"/>
            <a:ext cx="7285232" cy="3101270"/>
          </a:xfrm>
          <a:custGeom>
            <a:avLst/>
            <a:gdLst/>
            <a:ahLst/>
            <a:cxnLst/>
            <a:rect r="r" b="b" t="t" l="l"/>
            <a:pathLst>
              <a:path h="3101270" w="7285232">
                <a:moveTo>
                  <a:pt x="0" y="0"/>
                </a:moveTo>
                <a:lnTo>
                  <a:pt x="7285232" y="0"/>
                </a:lnTo>
                <a:lnTo>
                  <a:pt x="7285232" y="3101270"/>
                </a:lnTo>
                <a:lnTo>
                  <a:pt x="0" y="3101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827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grpSp>
        <p:nvGrpSpPr>
          <p:cNvPr name="Group 7" id="7"/>
          <p:cNvGrpSpPr/>
          <p:nvPr/>
        </p:nvGrpSpPr>
        <p:grpSpPr>
          <a:xfrm rot="0">
            <a:off x="17323423" y="0"/>
            <a:ext cx="3526885" cy="10287000"/>
            <a:chOff x="0" y="0"/>
            <a:chExt cx="928892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88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928892">
                  <a:moveTo>
                    <a:pt x="0" y="0"/>
                  </a:moveTo>
                  <a:lnTo>
                    <a:pt x="928892" y="0"/>
                  </a:lnTo>
                  <a:lnTo>
                    <a:pt x="9288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372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2889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002940" y="2660997"/>
            <a:ext cx="536954" cy="454397"/>
          </a:xfrm>
          <a:custGeom>
            <a:avLst/>
            <a:gdLst/>
            <a:ahLst/>
            <a:cxnLst/>
            <a:rect r="r" b="b" t="t" l="l"/>
            <a:pathLst>
              <a:path h="454397" w="536954">
                <a:moveTo>
                  <a:pt x="0" y="0"/>
                </a:moveTo>
                <a:lnTo>
                  <a:pt x="536954" y="0"/>
                </a:lnTo>
                <a:lnTo>
                  <a:pt x="536954" y="454398"/>
                </a:lnTo>
                <a:lnTo>
                  <a:pt x="0" y="454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21057" y="3520986"/>
            <a:ext cx="536954" cy="454397"/>
          </a:xfrm>
          <a:custGeom>
            <a:avLst/>
            <a:gdLst/>
            <a:ahLst/>
            <a:cxnLst/>
            <a:rect r="r" b="b" t="t" l="l"/>
            <a:pathLst>
              <a:path h="454397" w="536954">
                <a:moveTo>
                  <a:pt x="0" y="0"/>
                </a:moveTo>
                <a:lnTo>
                  <a:pt x="536954" y="0"/>
                </a:lnTo>
                <a:lnTo>
                  <a:pt x="536954" y="454397"/>
                </a:lnTo>
                <a:lnTo>
                  <a:pt x="0" y="454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464650" y="8364925"/>
            <a:ext cx="4710971" cy="1415055"/>
            <a:chOff x="0" y="0"/>
            <a:chExt cx="1352979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52979" cy="406400"/>
            </a:xfrm>
            <a:custGeom>
              <a:avLst/>
              <a:gdLst/>
              <a:ahLst/>
              <a:cxnLst/>
              <a:rect r="r" b="b" t="t" l="l"/>
              <a:pathLst>
                <a:path h="406400" w="1352979">
                  <a:moveTo>
                    <a:pt x="1352979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352979" y="406400"/>
                  </a:lnTo>
                  <a:lnTo>
                    <a:pt x="1251379" y="203200"/>
                  </a:lnTo>
                  <a:lnTo>
                    <a:pt x="1352979" y="0"/>
                  </a:lnTo>
                  <a:close/>
                </a:path>
              </a:pathLst>
            </a:custGeom>
            <a:solidFill>
              <a:srgbClr val="31511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88900" y="-57150"/>
              <a:ext cx="1175179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41920" y="8364925"/>
            <a:ext cx="4507162" cy="1415055"/>
            <a:chOff x="0" y="0"/>
            <a:chExt cx="1294445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94445" cy="406400"/>
            </a:xfrm>
            <a:custGeom>
              <a:avLst/>
              <a:gdLst/>
              <a:ahLst/>
              <a:cxnLst/>
              <a:rect r="r" b="b" t="t" l="l"/>
              <a:pathLst>
                <a:path h="406400" w="1294445">
                  <a:moveTo>
                    <a:pt x="1294445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294445" y="406400"/>
                  </a:lnTo>
                  <a:lnTo>
                    <a:pt x="1192845" y="203200"/>
                  </a:lnTo>
                  <a:lnTo>
                    <a:pt x="1294445" y="0"/>
                  </a:lnTo>
                  <a:close/>
                </a:path>
              </a:pathLst>
            </a:custGeom>
            <a:solidFill>
              <a:srgbClr val="76CC1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8900" y="-57150"/>
              <a:ext cx="1116645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392450" y="8364925"/>
            <a:ext cx="5253630" cy="1415055"/>
            <a:chOff x="0" y="0"/>
            <a:chExt cx="1508829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8829" cy="406400"/>
            </a:xfrm>
            <a:custGeom>
              <a:avLst/>
              <a:gdLst/>
              <a:ahLst/>
              <a:cxnLst/>
              <a:rect r="r" b="b" t="t" l="l"/>
              <a:pathLst>
                <a:path h="406400" w="1508829">
                  <a:moveTo>
                    <a:pt x="1508829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508829" y="406400"/>
                  </a:lnTo>
                  <a:lnTo>
                    <a:pt x="1407229" y="203200"/>
                  </a:lnTo>
                  <a:lnTo>
                    <a:pt x="1508829" y="0"/>
                  </a:lnTo>
                  <a:close/>
                </a:path>
              </a:pathLst>
            </a:custGeom>
            <a:solidFill>
              <a:srgbClr val="9AC00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88900" y="-57150"/>
              <a:ext cx="1331029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571285" y="7440906"/>
            <a:ext cx="604336" cy="764983"/>
          </a:xfrm>
          <a:custGeom>
            <a:avLst/>
            <a:gdLst/>
            <a:ahLst/>
            <a:cxnLst/>
            <a:rect r="r" b="b" t="t" l="l"/>
            <a:pathLst>
              <a:path h="764983" w="604336">
                <a:moveTo>
                  <a:pt x="0" y="0"/>
                </a:moveTo>
                <a:lnTo>
                  <a:pt x="604336" y="0"/>
                </a:lnTo>
                <a:lnTo>
                  <a:pt x="604336" y="764983"/>
                </a:lnTo>
                <a:lnTo>
                  <a:pt x="0" y="764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16324">
            <a:off x="11021057" y="1874969"/>
            <a:ext cx="536954" cy="454397"/>
          </a:xfrm>
          <a:custGeom>
            <a:avLst/>
            <a:gdLst/>
            <a:ahLst/>
            <a:cxnLst/>
            <a:rect r="r" b="b" t="t" l="l"/>
            <a:pathLst>
              <a:path h="454397" w="536954">
                <a:moveTo>
                  <a:pt x="0" y="0"/>
                </a:moveTo>
                <a:lnTo>
                  <a:pt x="536954" y="0"/>
                </a:lnTo>
                <a:lnTo>
                  <a:pt x="536954" y="454397"/>
                </a:lnTo>
                <a:lnTo>
                  <a:pt x="0" y="454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948160" y="4571232"/>
            <a:ext cx="536954" cy="454397"/>
          </a:xfrm>
          <a:custGeom>
            <a:avLst/>
            <a:gdLst/>
            <a:ahLst/>
            <a:cxnLst/>
            <a:rect r="r" b="b" t="t" l="l"/>
            <a:pathLst>
              <a:path h="454397" w="536954">
                <a:moveTo>
                  <a:pt x="0" y="0"/>
                </a:moveTo>
                <a:lnTo>
                  <a:pt x="536954" y="0"/>
                </a:lnTo>
                <a:lnTo>
                  <a:pt x="536954" y="454398"/>
                </a:lnTo>
                <a:lnTo>
                  <a:pt x="0" y="4543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948160" y="5471424"/>
            <a:ext cx="536954" cy="454397"/>
          </a:xfrm>
          <a:custGeom>
            <a:avLst/>
            <a:gdLst/>
            <a:ahLst/>
            <a:cxnLst/>
            <a:rect r="r" b="b" t="t" l="l"/>
            <a:pathLst>
              <a:path h="454397" w="536954">
                <a:moveTo>
                  <a:pt x="0" y="0"/>
                </a:moveTo>
                <a:lnTo>
                  <a:pt x="536954" y="0"/>
                </a:lnTo>
                <a:lnTo>
                  <a:pt x="536954" y="454397"/>
                </a:lnTo>
                <a:lnTo>
                  <a:pt x="0" y="4543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17274" y="4725803"/>
            <a:ext cx="6032304" cy="3385631"/>
          </a:xfrm>
          <a:custGeom>
            <a:avLst/>
            <a:gdLst/>
            <a:ahLst/>
            <a:cxnLst/>
            <a:rect r="r" b="b" t="t" l="l"/>
            <a:pathLst>
              <a:path h="3385631" w="6032304">
                <a:moveTo>
                  <a:pt x="0" y="0"/>
                </a:moveTo>
                <a:lnTo>
                  <a:pt x="6032304" y="0"/>
                </a:lnTo>
                <a:lnTo>
                  <a:pt x="6032304" y="3385631"/>
                </a:lnTo>
                <a:lnTo>
                  <a:pt x="0" y="33856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5376582" y="3520986"/>
            <a:ext cx="5154028" cy="2676630"/>
          </a:xfrm>
          <a:custGeom>
            <a:avLst/>
            <a:gdLst/>
            <a:ahLst/>
            <a:cxnLst/>
            <a:rect r="r" b="b" t="t" l="l"/>
            <a:pathLst>
              <a:path h="2676630" w="5154028">
                <a:moveTo>
                  <a:pt x="0" y="0"/>
                </a:moveTo>
                <a:lnTo>
                  <a:pt x="5154028" y="0"/>
                </a:lnTo>
                <a:lnTo>
                  <a:pt x="5154028" y="2676630"/>
                </a:lnTo>
                <a:lnTo>
                  <a:pt x="0" y="26766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2857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27" id="27"/>
          <p:cNvSpPr txBox="true"/>
          <p:nvPr/>
        </p:nvSpPr>
        <p:spPr>
          <a:xfrm rot="0">
            <a:off x="1259649" y="56631"/>
            <a:ext cx="14729701" cy="1363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b="true" sz="3700" spc="185">
                <a:solidFill>
                  <a:srgbClr val="31511E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“ESTADO ACTUAL:</a:t>
            </a:r>
          </a:p>
          <a:p>
            <a:pPr algn="l" marL="0" indent="0" lvl="0">
              <a:lnSpc>
                <a:spcPts val="5180"/>
              </a:lnSpc>
            </a:pPr>
            <a:r>
              <a:rPr lang="en-US" b="true" sz="3700" spc="185">
                <a:solidFill>
                  <a:srgbClr val="31511E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CONSTRUYENDO LA SOLUCIÓN”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71761" y="2600828"/>
            <a:ext cx="4561631" cy="4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0"/>
              </a:lnSpc>
              <a:spcBef>
                <a:spcPct val="0"/>
              </a:spcBef>
            </a:pPr>
            <a:r>
              <a:rPr lang="en-US" sz="2378">
                <a:solidFill>
                  <a:srgbClr val="31511E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Stack tecnológico definido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82345" y="3491469"/>
            <a:ext cx="5576955" cy="85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31511E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Planificación de la interfaz y experiencia de usuario para agricultor, analista y admin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53627" y="7382961"/>
            <a:ext cx="4996002" cy="72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31511E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Resultados esperados: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14420" y="8589130"/>
            <a:ext cx="2962162" cy="74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b="true" sz="2057">
                <a:solidFill>
                  <a:srgbClr val="FAFAFA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Plataforma funcional de monitoreo de biofiltros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71614" y="8612639"/>
            <a:ext cx="3897043" cy="74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b="true" sz="2057">
                <a:solidFill>
                  <a:srgbClr val="FAFAFA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Reportes en tiempo real y base de datos histórica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65845" y="8589130"/>
            <a:ext cx="3706840" cy="74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b="true" sz="2057">
                <a:solidFill>
                  <a:srgbClr val="FAFAFA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Apoyo a la toma de decisiones y optimización de riego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682345" y="1770766"/>
            <a:ext cx="4280803" cy="4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0"/>
              </a:lnSpc>
              <a:spcBef>
                <a:spcPct val="0"/>
              </a:spcBef>
            </a:pPr>
            <a:r>
              <a:rPr lang="en-US" sz="2378">
                <a:solidFill>
                  <a:srgbClr val="31511E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Actualmente en Sprint 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46468" y="4536728"/>
            <a:ext cx="5576955" cy="85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31511E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Proceso de configuración de entorno de desarrollo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688490" y="5486930"/>
            <a:ext cx="5576955" cy="43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  <a:spcBef>
                <a:spcPct val="0"/>
              </a:spcBef>
            </a:pPr>
            <a:r>
              <a:rPr lang="en-US" sz="2354">
                <a:solidFill>
                  <a:srgbClr val="31511E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Preparación Dataset pruebas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37162" y="1028700"/>
            <a:ext cx="12510083" cy="8229600"/>
            <a:chOff x="0" y="0"/>
            <a:chExt cx="1352459" cy="889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2459" cy="889698"/>
            </a:xfrm>
            <a:custGeom>
              <a:avLst/>
              <a:gdLst/>
              <a:ahLst/>
              <a:cxnLst/>
              <a:rect r="r" b="b" t="t" l="l"/>
              <a:pathLst>
                <a:path h="889698" w="1352459">
                  <a:moveTo>
                    <a:pt x="1149259" y="0"/>
                  </a:moveTo>
                  <a:lnTo>
                    <a:pt x="203200" y="0"/>
                  </a:lnTo>
                  <a:lnTo>
                    <a:pt x="0" y="444849"/>
                  </a:lnTo>
                  <a:lnTo>
                    <a:pt x="203200" y="889698"/>
                  </a:lnTo>
                  <a:lnTo>
                    <a:pt x="1149259" y="889698"/>
                  </a:lnTo>
                  <a:lnTo>
                    <a:pt x="1352459" y="444849"/>
                  </a:lnTo>
                  <a:lnTo>
                    <a:pt x="1149259" y="0"/>
                  </a:lnTo>
                  <a:close/>
                </a:path>
              </a:pathLst>
            </a:custGeom>
            <a:solidFill>
              <a:srgbClr val="31511E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52400" y="-57150"/>
              <a:ext cx="1047659" cy="946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6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-349300" y="9681100"/>
            <a:ext cx="7754706" cy="0"/>
          </a:xfrm>
          <a:prstGeom prst="line">
            <a:avLst/>
          </a:prstGeom>
          <a:ln cap="flat" w="3810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633317"/>
            <a:ext cx="1093166" cy="740620"/>
          </a:xfrm>
          <a:custGeom>
            <a:avLst/>
            <a:gdLst/>
            <a:ahLst/>
            <a:cxnLst/>
            <a:rect r="r" b="b" t="t" l="l"/>
            <a:pathLst>
              <a:path h="740620" w="1093166">
                <a:moveTo>
                  <a:pt x="0" y="0"/>
                </a:moveTo>
                <a:lnTo>
                  <a:pt x="1093166" y="0"/>
                </a:lnTo>
                <a:lnTo>
                  <a:pt x="1093166" y="740619"/>
                </a:lnTo>
                <a:lnTo>
                  <a:pt x="0" y="740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32441" y="556987"/>
            <a:ext cx="1672527" cy="2218942"/>
          </a:xfrm>
          <a:custGeom>
            <a:avLst/>
            <a:gdLst/>
            <a:ahLst/>
            <a:cxnLst/>
            <a:rect r="r" b="b" t="t" l="l"/>
            <a:pathLst>
              <a:path h="2218942" w="1672527">
                <a:moveTo>
                  <a:pt x="0" y="0"/>
                </a:moveTo>
                <a:lnTo>
                  <a:pt x="1672527" y="0"/>
                </a:lnTo>
                <a:lnTo>
                  <a:pt x="1672527" y="2218942"/>
                </a:lnTo>
                <a:lnTo>
                  <a:pt x="0" y="2218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39305" y="3448811"/>
            <a:ext cx="1462643" cy="594199"/>
          </a:xfrm>
          <a:custGeom>
            <a:avLst/>
            <a:gdLst/>
            <a:ahLst/>
            <a:cxnLst/>
            <a:rect r="r" b="b" t="t" l="l"/>
            <a:pathLst>
              <a:path h="594199" w="1462643">
                <a:moveTo>
                  <a:pt x="0" y="0"/>
                </a:moveTo>
                <a:lnTo>
                  <a:pt x="1462642" y="0"/>
                </a:lnTo>
                <a:lnTo>
                  <a:pt x="1462642" y="594199"/>
                </a:lnTo>
                <a:lnTo>
                  <a:pt x="0" y="594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1371" y="638608"/>
            <a:ext cx="1193259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</a:pPr>
            <a:r>
              <a:rPr lang="en-US" b="true" sz="4500" spc="225">
                <a:solidFill>
                  <a:srgbClr val="F6FCD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“UN PROYECTO VIVO: CONTINUIDAD Y PROYECCIÓN”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2576" y="3272588"/>
            <a:ext cx="4615855" cy="95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0"/>
              </a:lnSpc>
              <a:spcBef>
                <a:spcPct val="0"/>
              </a:spcBef>
            </a:pPr>
            <a:r>
              <a:rPr lang="en-US" sz="5043">
                <a:solidFill>
                  <a:srgbClr val="F6FCD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Comunidad Activa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34566" y="3200833"/>
            <a:ext cx="8024702" cy="115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  <a:spcBef>
                <a:spcPct val="0"/>
              </a:spcBef>
            </a:pPr>
            <a:r>
              <a:rPr lang="en-US" b="true" sz="3143">
                <a:solidFill>
                  <a:srgbClr val="F6FCD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Conexión directa con agricultores para validar y adoptar solución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7614" y="5176170"/>
            <a:ext cx="4757539" cy="95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0"/>
              </a:lnSpc>
              <a:spcBef>
                <a:spcPct val="0"/>
              </a:spcBef>
            </a:pPr>
            <a:r>
              <a:rPr lang="en-US" sz="5043">
                <a:solidFill>
                  <a:srgbClr val="F6FCD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Apoyo Institucional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985951"/>
            <a:ext cx="5028406" cy="95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0"/>
              </a:lnSpc>
              <a:spcBef>
                <a:spcPct val="0"/>
              </a:spcBef>
            </a:pPr>
            <a:r>
              <a:rPr lang="en-US" sz="5043">
                <a:solidFill>
                  <a:srgbClr val="F6FCD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Escalabilidad Técnica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34566" y="5104416"/>
            <a:ext cx="5872560" cy="115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3143" b="true">
                <a:solidFill>
                  <a:srgbClr val="F6FCD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Proyección académica y pública</a:t>
            </a:r>
          </a:p>
          <a:p>
            <a:pPr algn="l">
              <a:lnSpc>
                <a:spcPts val="4400"/>
              </a:lnSpc>
              <a:spcBef>
                <a:spcPct val="0"/>
              </a:spcBef>
            </a:pPr>
            <a:r>
              <a:rPr lang="en-US" b="true" sz="3143">
                <a:solidFill>
                  <a:srgbClr val="F6FCD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Valor investigativo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34566" y="7005771"/>
            <a:ext cx="9857315" cy="115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  <a:spcBef>
                <a:spcPct val="0"/>
              </a:spcBef>
            </a:pPr>
            <a:r>
              <a:rPr lang="en-US" b="true" sz="3143">
                <a:solidFill>
                  <a:srgbClr val="F6FCD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Arquitectura flexible para crecer y migrar a plataformas  avanzadas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493180" y="5366670"/>
            <a:ext cx="1462643" cy="594199"/>
          </a:xfrm>
          <a:custGeom>
            <a:avLst/>
            <a:gdLst/>
            <a:ahLst/>
            <a:cxnLst/>
            <a:rect r="r" b="b" t="t" l="l"/>
            <a:pathLst>
              <a:path h="594199" w="1462643">
                <a:moveTo>
                  <a:pt x="0" y="0"/>
                </a:moveTo>
                <a:lnTo>
                  <a:pt x="1462643" y="0"/>
                </a:lnTo>
                <a:lnTo>
                  <a:pt x="1462643" y="594199"/>
                </a:lnTo>
                <a:lnTo>
                  <a:pt x="0" y="594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439305" y="7176451"/>
            <a:ext cx="1462643" cy="594199"/>
          </a:xfrm>
          <a:custGeom>
            <a:avLst/>
            <a:gdLst/>
            <a:ahLst/>
            <a:cxnLst/>
            <a:rect r="r" b="b" t="t" l="l"/>
            <a:pathLst>
              <a:path h="594199" w="1462643">
                <a:moveTo>
                  <a:pt x="0" y="0"/>
                </a:moveTo>
                <a:lnTo>
                  <a:pt x="1462642" y="0"/>
                </a:lnTo>
                <a:lnTo>
                  <a:pt x="1462642" y="594198"/>
                </a:lnTo>
                <a:lnTo>
                  <a:pt x="0" y="594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3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936793" y="9754500"/>
            <a:ext cx="7754706" cy="0"/>
          </a:xfrm>
          <a:prstGeom prst="line">
            <a:avLst/>
          </a:prstGeom>
          <a:ln cap="flat" w="3810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910744" y="8517680"/>
            <a:ext cx="1093166" cy="740620"/>
          </a:xfrm>
          <a:custGeom>
            <a:avLst/>
            <a:gdLst/>
            <a:ahLst/>
            <a:cxnLst/>
            <a:rect r="r" b="b" t="t" l="l"/>
            <a:pathLst>
              <a:path h="740620" w="1093166">
                <a:moveTo>
                  <a:pt x="0" y="0"/>
                </a:moveTo>
                <a:lnTo>
                  <a:pt x="1093166" y="0"/>
                </a:lnTo>
                <a:lnTo>
                  <a:pt x="1093166" y="740620"/>
                </a:lnTo>
                <a:lnTo>
                  <a:pt x="0" y="740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3068" y="643306"/>
            <a:ext cx="1846101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500" spc="175">
                <a:solidFill>
                  <a:srgbClr val="F6FCD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MODELO DE NEGOCIO:</a:t>
            </a:r>
          </a:p>
          <a:p>
            <a:pPr algn="l" marL="0" indent="0" lvl="0">
              <a:lnSpc>
                <a:spcPts val="3840"/>
              </a:lnSpc>
            </a:pPr>
            <a:r>
              <a:rPr lang="en-US" b="true" sz="3200" spc="160">
                <a:solidFill>
                  <a:srgbClr val="F6FCD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“</a:t>
            </a:r>
            <a:r>
              <a:rPr lang="en-US" b="true" sz="3200" spc="160">
                <a:solidFill>
                  <a:srgbClr val="F6FCD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MONITOREO INTELIGENTE QUE PROTEGE TU RIEGO Y TU PRODUCCIÓN”</a:t>
            </a:r>
          </a:p>
        </p:txBody>
      </p:sp>
      <p:sp>
        <p:nvSpPr>
          <p:cNvPr name="AutoShape 5" id="5"/>
          <p:cNvSpPr/>
          <p:nvPr/>
        </p:nvSpPr>
        <p:spPr>
          <a:xfrm>
            <a:off x="1028700" y="2243506"/>
            <a:ext cx="16313004" cy="0"/>
          </a:xfrm>
          <a:prstGeom prst="line">
            <a:avLst/>
          </a:prstGeom>
          <a:ln cap="flat" w="5715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879397" y="2864542"/>
          <a:ext cx="14529206" cy="6278448"/>
        </p:xfrm>
        <a:graphic>
          <a:graphicData uri="http://schemas.openxmlformats.org/drawingml/2006/table">
            <a:tbl>
              <a:tblPr/>
              <a:tblGrid>
                <a:gridCol w="4853263"/>
                <a:gridCol w="9675943"/>
              </a:tblGrid>
              <a:tr h="10659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Gill Sans Bold"/>
                          <a:ea typeface="Gill Sans Bold"/>
                          <a:cs typeface="Gill Sans Bold"/>
                          <a:sym typeface="Gill Sans Bold"/>
                        </a:rPr>
                        <a:t>Propuesta de Valor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F3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Gill Sans Bold"/>
                          <a:ea typeface="Gill Sans Bold"/>
                          <a:cs typeface="Gill Sans Bold"/>
                          <a:sym typeface="Gill Sans Bold"/>
                        </a:rPr>
                        <a:t>Monitoreo científico y simple de biofiltros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993"/>
                    </a:solidFill>
                  </a:tcPr>
                </a:tc>
              </a:tr>
              <a:tr h="105495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Segmentos de Clientes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F3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Gill Sans Bold"/>
                          <a:ea typeface="Gill Sans Bold"/>
                          <a:cs typeface="Gill Sans Bold"/>
                          <a:sym typeface="Gill Sans Bold"/>
                        </a:rPr>
                        <a:t>Agricultores INDAP, Consultoras, Centros de investigación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993"/>
                    </a:solidFill>
                  </a:tcPr>
                </a:tc>
              </a:tr>
              <a:tr h="19730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Canales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F3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3499"/>
                        </a:lnSpc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Gill Sans Bold"/>
                          <a:ea typeface="Gill Sans Bold"/>
                          <a:cs typeface="Gill Sans Bold"/>
                          <a:sym typeface="Gill Sans Bold"/>
                        </a:rPr>
                        <a:t>Alianza Prodesal, ferias agrícolas, plataforma web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993"/>
                    </a:solidFill>
                  </a:tcPr>
                </a:tc>
              </a:tr>
              <a:tr h="113295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Fuentes de Ingreso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F3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Gill Sans Bold"/>
                          <a:ea typeface="Gill Sans Bold"/>
                          <a:cs typeface="Gill Sans Bold"/>
                          <a:sym typeface="Gill Sans Bold"/>
                        </a:rPr>
                        <a:t>Suscripción SaaS o pago por consultoría/instalación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993"/>
                    </a:solidFill>
                  </a:tcPr>
                </a:tc>
              </a:tr>
              <a:tr h="105154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Estructura de Costos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9F3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Gill Sans Bold"/>
                          <a:ea typeface="Gill Sans Bold"/>
                          <a:cs typeface="Gill Sans Bold"/>
                          <a:sym typeface="Gill Sans Bold"/>
                        </a:rPr>
                        <a:t>Servidores, calibración de sensores, desarrollo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99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3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936793" y="9754500"/>
            <a:ext cx="7754706" cy="0"/>
          </a:xfrm>
          <a:prstGeom prst="line">
            <a:avLst/>
          </a:prstGeom>
          <a:ln cap="flat" w="3810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166134" y="8793336"/>
            <a:ext cx="1093166" cy="740620"/>
          </a:xfrm>
          <a:custGeom>
            <a:avLst/>
            <a:gdLst/>
            <a:ahLst/>
            <a:cxnLst/>
            <a:rect r="r" b="b" t="t" l="l"/>
            <a:pathLst>
              <a:path h="740620" w="1093166">
                <a:moveTo>
                  <a:pt x="0" y="0"/>
                </a:moveTo>
                <a:lnTo>
                  <a:pt x="1093166" y="0"/>
                </a:lnTo>
                <a:lnTo>
                  <a:pt x="1093166" y="740620"/>
                </a:lnTo>
                <a:lnTo>
                  <a:pt x="0" y="740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0232"/>
            <a:ext cx="16230600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60"/>
              </a:lnSpc>
            </a:pPr>
            <a:r>
              <a:rPr lang="en-US" b="true" sz="4300" spc="215">
                <a:solidFill>
                  <a:srgbClr val="F6FCDF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“SCRUM: TRABAJO ÁGIL Y COLABORATIVO”</a:t>
            </a:r>
          </a:p>
        </p:txBody>
      </p:sp>
      <p:sp>
        <p:nvSpPr>
          <p:cNvPr name="AutoShape 5" id="5"/>
          <p:cNvSpPr/>
          <p:nvPr/>
        </p:nvSpPr>
        <p:spPr>
          <a:xfrm>
            <a:off x="946296" y="1763978"/>
            <a:ext cx="16313004" cy="0"/>
          </a:xfrm>
          <a:prstGeom prst="line">
            <a:avLst/>
          </a:prstGeom>
          <a:ln cap="flat" w="57150">
            <a:solidFill>
              <a:srgbClr val="859F3D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2733290" y="8802513"/>
            <a:ext cx="476250" cy="4762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F5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5889" lIns="45889" bIns="45889" rIns="45889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99065" y="2106562"/>
            <a:ext cx="2144700" cy="1012610"/>
            <a:chOff x="0" y="0"/>
            <a:chExt cx="564859" cy="2666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4859" cy="266696"/>
            </a:xfrm>
            <a:custGeom>
              <a:avLst/>
              <a:gdLst/>
              <a:ahLst/>
              <a:cxnLst/>
              <a:rect r="r" b="b" t="t" l="l"/>
              <a:pathLst>
                <a:path h="266696" w="564859">
                  <a:moveTo>
                    <a:pt x="104684" y="0"/>
                  </a:moveTo>
                  <a:lnTo>
                    <a:pt x="460175" y="0"/>
                  </a:lnTo>
                  <a:cubicBezTo>
                    <a:pt x="487939" y="0"/>
                    <a:pt x="514566" y="11029"/>
                    <a:pt x="534198" y="30661"/>
                  </a:cubicBezTo>
                  <a:cubicBezTo>
                    <a:pt x="553830" y="50293"/>
                    <a:pt x="564859" y="76920"/>
                    <a:pt x="564859" y="104684"/>
                  </a:cubicBezTo>
                  <a:lnTo>
                    <a:pt x="564859" y="162012"/>
                  </a:lnTo>
                  <a:cubicBezTo>
                    <a:pt x="564859" y="189776"/>
                    <a:pt x="553830" y="216402"/>
                    <a:pt x="534198" y="236034"/>
                  </a:cubicBezTo>
                  <a:cubicBezTo>
                    <a:pt x="514566" y="255666"/>
                    <a:pt x="487939" y="266696"/>
                    <a:pt x="460175" y="266696"/>
                  </a:cubicBezTo>
                  <a:lnTo>
                    <a:pt x="104684" y="266696"/>
                  </a:lnTo>
                  <a:cubicBezTo>
                    <a:pt x="76920" y="266696"/>
                    <a:pt x="50293" y="255666"/>
                    <a:pt x="30661" y="236034"/>
                  </a:cubicBezTo>
                  <a:cubicBezTo>
                    <a:pt x="11029" y="216402"/>
                    <a:pt x="0" y="189776"/>
                    <a:pt x="0" y="162012"/>
                  </a:cubicBezTo>
                  <a:lnTo>
                    <a:pt x="0" y="104684"/>
                  </a:lnTo>
                  <a:cubicBezTo>
                    <a:pt x="0" y="76920"/>
                    <a:pt x="11029" y="50293"/>
                    <a:pt x="30661" y="30661"/>
                  </a:cubicBezTo>
                  <a:cubicBezTo>
                    <a:pt x="50293" y="11029"/>
                    <a:pt x="76920" y="0"/>
                    <a:pt x="104684" y="0"/>
                  </a:cubicBezTo>
                  <a:close/>
                </a:path>
              </a:pathLst>
            </a:custGeom>
            <a:solidFill>
              <a:srgbClr val="BEF52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64859" cy="31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85190" y="2106562"/>
            <a:ext cx="2144700" cy="1012610"/>
            <a:chOff x="0" y="0"/>
            <a:chExt cx="564859" cy="2666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4859" cy="266696"/>
            </a:xfrm>
            <a:custGeom>
              <a:avLst/>
              <a:gdLst/>
              <a:ahLst/>
              <a:cxnLst/>
              <a:rect r="r" b="b" t="t" l="l"/>
              <a:pathLst>
                <a:path h="266696" w="564859">
                  <a:moveTo>
                    <a:pt x="104684" y="0"/>
                  </a:moveTo>
                  <a:lnTo>
                    <a:pt x="460175" y="0"/>
                  </a:lnTo>
                  <a:cubicBezTo>
                    <a:pt x="487939" y="0"/>
                    <a:pt x="514566" y="11029"/>
                    <a:pt x="534198" y="30661"/>
                  </a:cubicBezTo>
                  <a:cubicBezTo>
                    <a:pt x="553830" y="50293"/>
                    <a:pt x="564859" y="76920"/>
                    <a:pt x="564859" y="104684"/>
                  </a:cubicBezTo>
                  <a:lnTo>
                    <a:pt x="564859" y="162012"/>
                  </a:lnTo>
                  <a:cubicBezTo>
                    <a:pt x="564859" y="189776"/>
                    <a:pt x="553830" y="216402"/>
                    <a:pt x="534198" y="236034"/>
                  </a:cubicBezTo>
                  <a:cubicBezTo>
                    <a:pt x="514566" y="255666"/>
                    <a:pt x="487939" y="266696"/>
                    <a:pt x="460175" y="266696"/>
                  </a:cubicBezTo>
                  <a:lnTo>
                    <a:pt x="104684" y="266696"/>
                  </a:lnTo>
                  <a:cubicBezTo>
                    <a:pt x="76920" y="266696"/>
                    <a:pt x="50293" y="255666"/>
                    <a:pt x="30661" y="236034"/>
                  </a:cubicBezTo>
                  <a:cubicBezTo>
                    <a:pt x="11029" y="216402"/>
                    <a:pt x="0" y="189776"/>
                    <a:pt x="0" y="162012"/>
                  </a:cubicBezTo>
                  <a:lnTo>
                    <a:pt x="0" y="104684"/>
                  </a:lnTo>
                  <a:cubicBezTo>
                    <a:pt x="0" y="76920"/>
                    <a:pt x="11029" y="50293"/>
                    <a:pt x="30661" y="30661"/>
                  </a:cubicBezTo>
                  <a:cubicBezTo>
                    <a:pt x="50293" y="11029"/>
                    <a:pt x="76920" y="0"/>
                    <a:pt x="104684" y="0"/>
                  </a:cubicBezTo>
                  <a:close/>
                </a:path>
              </a:pathLst>
            </a:custGeom>
            <a:solidFill>
              <a:srgbClr val="62733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64859" cy="31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71315" y="2068778"/>
            <a:ext cx="2144700" cy="1012610"/>
            <a:chOff x="0" y="0"/>
            <a:chExt cx="564859" cy="2666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4859" cy="266696"/>
            </a:xfrm>
            <a:custGeom>
              <a:avLst/>
              <a:gdLst/>
              <a:ahLst/>
              <a:cxnLst/>
              <a:rect r="r" b="b" t="t" l="l"/>
              <a:pathLst>
                <a:path h="266696" w="564859">
                  <a:moveTo>
                    <a:pt x="104684" y="0"/>
                  </a:moveTo>
                  <a:lnTo>
                    <a:pt x="460175" y="0"/>
                  </a:lnTo>
                  <a:cubicBezTo>
                    <a:pt x="487939" y="0"/>
                    <a:pt x="514566" y="11029"/>
                    <a:pt x="534198" y="30661"/>
                  </a:cubicBezTo>
                  <a:cubicBezTo>
                    <a:pt x="553830" y="50293"/>
                    <a:pt x="564859" y="76920"/>
                    <a:pt x="564859" y="104684"/>
                  </a:cubicBezTo>
                  <a:lnTo>
                    <a:pt x="564859" y="162012"/>
                  </a:lnTo>
                  <a:cubicBezTo>
                    <a:pt x="564859" y="189776"/>
                    <a:pt x="553830" y="216402"/>
                    <a:pt x="534198" y="236034"/>
                  </a:cubicBezTo>
                  <a:cubicBezTo>
                    <a:pt x="514566" y="255666"/>
                    <a:pt x="487939" y="266696"/>
                    <a:pt x="460175" y="266696"/>
                  </a:cubicBezTo>
                  <a:lnTo>
                    <a:pt x="104684" y="266696"/>
                  </a:lnTo>
                  <a:cubicBezTo>
                    <a:pt x="76920" y="266696"/>
                    <a:pt x="50293" y="255666"/>
                    <a:pt x="30661" y="236034"/>
                  </a:cubicBezTo>
                  <a:cubicBezTo>
                    <a:pt x="11029" y="216402"/>
                    <a:pt x="0" y="189776"/>
                    <a:pt x="0" y="162012"/>
                  </a:cubicBezTo>
                  <a:lnTo>
                    <a:pt x="0" y="104684"/>
                  </a:lnTo>
                  <a:cubicBezTo>
                    <a:pt x="0" y="76920"/>
                    <a:pt x="11029" y="50293"/>
                    <a:pt x="30661" y="30661"/>
                  </a:cubicBezTo>
                  <a:cubicBezTo>
                    <a:pt x="50293" y="11029"/>
                    <a:pt x="76920" y="0"/>
                    <a:pt x="104684" y="0"/>
                  </a:cubicBezTo>
                  <a:close/>
                </a:path>
              </a:pathLst>
            </a:custGeom>
            <a:solidFill>
              <a:srgbClr val="A2A24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64859" cy="314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28365" y="2738172"/>
            <a:ext cx="3086100" cy="4503267"/>
            <a:chOff x="0" y="0"/>
            <a:chExt cx="812800" cy="118604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186046"/>
            </a:xfrm>
            <a:custGeom>
              <a:avLst/>
              <a:gdLst/>
              <a:ahLst/>
              <a:cxnLst/>
              <a:rect r="r" b="b" t="t" l="l"/>
              <a:pathLst>
                <a:path h="1186046" w="812800">
                  <a:moveTo>
                    <a:pt x="72751" y="0"/>
                  </a:moveTo>
                  <a:lnTo>
                    <a:pt x="740049" y="0"/>
                  </a:lnTo>
                  <a:cubicBezTo>
                    <a:pt x="759344" y="0"/>
                    <a:pt x="777848" y="7665"/>
                    <a:pt x="791492" y="21308"/>
                  </a:cubicBezTo>
                  <a:cubicBezTo>
                    <a:pt x="805135" y="34952"/>
                    <a:pt x="812800" y="53456"/>
                    <a:pt x="812800" y="72751"/>
                  </a:cubicBezTo>
                  <a:lnTo>
                    <a:pt x="812800" y="1113295"/>
                  </a:lnTo>
                  <a:cubicBezTo>
                    <a:pt x="812800" y="1132590"/>
                    <a:pt x="805135" y="1151094"/>
                    <a:pt x="791492" y="1164738"/>
                  </a:cubicBezTo>
                  <a:cubicBezTo>
                    <a:pt x="777848" y="1178381"/>
                    <a:pt x="759344" y="1186046"/>
                    <a:pt x="740049" y="1186046"/>
                  </a:cubicBezTo>
                  <a:lnTo>
                    <a:pt x="72751" y="1186046"/>
                  </a:lnTo>
                  <a:cubicBezTo>
                    <a:pt x="53456" y="1186046"/>
                    <a:pt x="34952" y="1178381"/>
                    <a:pt x="21308" y="1164738"/>
                  </a:cubicBezTo>
                  <a:cubicBezTo>
                    <a:pt x="7665" y="1151094"/>
                    <a:pt x="0" y="1132590"/>
                    <a:pt x="0" y="1113295"/>
                  </a:cubicBezTo>
                  <a:lnTo>
                    <a:pt x="0" y="72751"/>
                  </a:lnTo>
                  <a:cubicBezTo>
                    <a:pt x="0" y="53456"/>
                    <a:pt x="7665" y="34952"/>
                    <a:pt x="21308" y="21308"/>
                  </a:cubicBezTo>
                  <a:cubicBezTo>
                    <a:pt x="34952" y="7665"/>
                    <a:pt x="53456" y="0"/>
                    <a:pt x="727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1224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714490" y="2738172"/>
            <a:ext cx="3086100" cy="4465483"/>
            <a:chOff x="0" y="0"/>
            <a:chExt cx="812800" cy="117609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176094"/>
            </a:xfrm>
            <a:custGeom>
              <a:avLst/>
              <a:gdLst/>
              <a:ahLst/>
              <a:cxnLst/>
              <a:rect r="r" b="b" t="t" l="l"/>
              <a:pathLst>
                <a:path h="1176094" w="812800">
                  <a:moveTo>
                    <a:pt x="72751" y="0"/>
                  </a:moveTo>
                  <a:lnTo>
                    <a:pt x="740049" y="0"/>
                  </a:lnTo>
                  <a:cubicBezTo>
                    <a:pt x="759344" y="0"/>
                    <a:pt x="777848" y="7665"/>
                    <a:pt x="791492" y="21308"/>
                  </a:cubicBezTo>
                  <a:cubicBezTo>
                    <a:pt x="805135" y="34952"/>
                    <a:pt x="812800" y="53456"/>
                    <a:pt x="812800" y="72751"/>
                  </a:cubicBezTo>
                  <a:lnTo>
                    <a:pt x="812800" y="1103344"/>
                  </a:lnTo>
                  <a:cubicBezTo>
                    <a:pt x="812800" y="1122638"/>
                    <a:pt x="805135" y="1141143"/>
                    <a:pt x="791492" y="1154786"/>
                  </a:cubicBezTo>
                  <a:cubicBezTo>
                    <a:pt x="777848" y="1168430"/>
                    <a:pt x="759344" y="1176094"/>
                    <a:pt x="740049" y="1176094"/>
                  </a:cubicBezTo>
                  <a:lnTo>
                    <a:pt x="72751" y="1176094"/>
                  </a:lnTo>
                  <a:cubicBezTo>
                    <a:pt x="53456" y="1176094"/>
                    <a:pt x="34952" y="1168430"/>
                    <a:pt x="21308" y="1154786"/>
                  </a:cubicBezTo>
                  <a:cubicBezTo>
                    <a:pt x="7665" y="1141143"/>
                    <a:pt x="0" y="1122638"/>
                    <a:pt x="0" y="1103344"/>
                  </a:cubicBezTo>
                  <a:lnTo>
                    <a:pt x="0" y="72751"/>
                  </a:lnTo>
                  <a:cubicBezTo>
                    <a:pt x="0" y="53456"/>
                    <a:pt x="7665" y="34952"/>
                    <a:pt x="21308" y="21308"/>
                  </a:cubicBezTo>
                  <a:cubicBezTo>
                    <a:pt x="34952" y="7665"/>
                    <a:pt x="53456" y="0"/>
                    <a:pt x="727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1214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000615" y="2700388"/>
            <a:ext cx="3086100" cy="4503267"/>
            <a:chOff x="0" y="0"/>
            <a:chExt cx="812800" cy="118604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186046"/>
            </a:xfrm>
            <a:custGeom>
              <a:avLst/>
              <a:gdLst/>
              <a:ahLst/>
              <a:cxnLst/>
              <a:rect r="r" b="b" t="t" l="l"/>
              <a:pathLst>
                <a:path h="1186046" w="812800">
                  <a:moveTo>
                    <a:pt x="72751" y="0"/>
                  </a:moveTo>
                  <a:lnTo>
                    <a:pt x="740049" y="0"/>
                  </a:lnTo>
                  <a:cubicBezTo>
                    <a:pt x="759344" y="0"/>
                    <a:pt x="777848" y="7665"/>
                    <a:pt x="791492" y="21308"/>
                  </a:cubicBezTo>
                  <a:cubicBezTo>
                    <a:pt x="805135" y="34952"/>
                    <a:pt x="812800" y="53456"/>
                    <a:pt x="812800" y="72751"/>
                  </a:cubicBezTo>
                  <a:lnTo>
                    <a:pt x="812800" y="1113295"/>
                  </a:lnTo>
                  <a:cubicBezTo>
                    <a:pt x="812800" y="1132590"/>
                    <a:pt x="805135" y="1151094"/>
                    <a:pt x="791492" y="1164738"/>
                  </a:cubicBezTo>
                  <a:cubicBezTo>
                    <a:pt x="777848" y="1178381"/>
                    <a:pt x="759344" y="1186046"/>
                    <a:pt x="740049" y="1186046"/>
                  </a:cubicBezTo>
                  <a:lnTo>
                    <a:pt x="72751" y="1186046"/>
                  </a:lnTo>
                  <a:cubicBezTo>
                    <a:pt x="53456" y="1186046"/>
                    <a:pt x="34952" y="1178381"/>
                    <a:pt x="21308" y="1164738"/>
                  </a:cubicBezTo>
                  <a:cubicBezTo>
                    <a:pt x="7665" y="1151094"/>
                    <a:pt x="0" y="1132590"/>
                    <a:pt x="0" y="1113295"/>
                  </a:cubicBezTo>
                  <a:lnTo>
                    <a:pt x="0" y="72751"/>
                  </a:lnTo>
                  <a:cubicBezTo>
                    <a:pt x="0" y="53456"/>
                    <a:pt x="7665" y="34952"/>
                    <a:pt x="21308" y="21308"/>
                  </a:cubicBezTo>
                  <a:cubicBezTo>
                    <a:pt x="34952" y="7665"/>
                    <a:pt x="53456" y="0"/>
                    <a:pt x="727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12241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899065" y="5885457"/>
            <a:ext cx="2144700" cy="2375607"/>
            <a:chOff x="0" y="0"/>
            <a:chExt cx="660400" cy="73150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731501"/>
            </a:xfrm>
            <a:custGeom>
              <a:avLst/>
              <a:gdLst/>
              <a:ahLst/>
              <a:cxnLst/>
              <a:rect r="r" b="b" t="t" l="l"/>
              <a:pathLst>
                <a:path h="731501" w="660400">
                  <a:moveTo>
                    <a:pt x="220252" y="712432"/>
                  </a:moveTo>
                  <a:cubicBezTo>
                    <a:pt x="254109" y="723946"/>
                    <a:pt x="292600" y="731501"/>
                    <a:pt x="330378" y="731501"/>
                  </a:cubicBezTo>
                  <a:cubicBezTo>
                    <a:pt x="368157" y="731501"/>
                    <a:pt x="404509" y="725024"/>
                    <a:pt x="438009" y="713511"/>
                  </a:cubicBezTo>
                  <a:cubicBezTo>
                    <a:pt x="438723" y="713151"/>
                    <a:pt x="439435" y="713151"/>
                    <a:pt x="440148" y="712792"/>
                  </a:cubicBezTo>
                  <a:cubicBezTo>
                    <a:pt x="565955" y="666736"/>
                    <a:pt x="658618" y="545123"/>
                    <a:pt x="660400" y="40480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04505"/>
                  </a:lnTo>
                  <a:cubicBezTo>
                    <a:pt x="1782" y="545841"/>
                    <a:pt x="93019" y="667457"/>
                    <a:pt x="220252" y="7124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660400" cy="652126"/>
            </a:xfrm>
            <a:prstGeom prst="rect">
              <a:avLst/>
            </a:prstGeom>
          </p:spPr>
          <p:txBody>
            <a:bodyPr anchor="ctr" rtlCol="false" tIns="47221" lIns="47221" bIns="47221" rIns="47221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130985" y="6401010"/>
            <a:ext cx="1680860" cy="168086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F52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221" lIns="47221" bIns="47221" rIns="47221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 flipH="true">
            <a:off x="2971415" y="8261064"/>
            <a:ext cx="0" cy="541449"/>
          </a:xfrm>
          <a:prstGeom prst="line">
            <a:avLst/>
          </a:prstGeom>
          <a:ln cap="flat" w="38100">
            <a:solidFill>
              <a:srgbClr val="BEF52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6019415" y="8888327"/>
            <a:ext cx="476250" cy="47625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33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5889" lIns="45889" bIns="45889" rIns="45889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185190" y="5885457"/>
            <a:ext cx="2144700" cy="2375607"/>
            <a:chOff x="0" y="0"/>
            <a:chExt cx="660400" cy="73150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60400" cy="731501"/>
            </a:xfrm>
            <a:custGeom>
              <a:avLst/>
              <a:gdLst/>
              <a:ahLst/>
              <a:cxnLst/>
              <a:rect r="r" b="b" t="t" l="l"/>
              <a:pathLst>
                <a:path h="731501" w="660400">
                  <a:moveTo>
                    <a:pt x="220252" y="712432"/>
                  </a:moveTo>
                  <a:cubicBezTo>
                    <a:pt x="254109" y="723946"/>
                    <a:pt x="292600" y="731501"/>
                    <a:pt x="330378" y="731501"/>
                  </a:cubicBezTo>
                  <a:cubicBezTo>
                    <a:pt x="368157" y="731501"/>
                    <a:pt x="404509" y="725024"/>
                    <a:pt x="438009" y="713511"/>
                  </a:cubicBezTo>
                  <a:cubicBezTo>
                    <a:pt x="438723" y="713151"/>
                    <a:pt x="439435" y="713151"/>
                    <a:pt x="440148" y="712792"/>
                  </a:cubicBezTo>
                  <a:cubicBezTo>
                    <a:pt x="565955" y="666736"/>
                    <a:pt x="658618" y="545123"/>
                    <a:pt x="660400" y="40480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04505"/>
                  </a:lnTo>
                  <a:cubicBezTo>
                    <a:pt x="1782" y="545841"/>
                    <a:pt x="93019" y="667457"/>
                    <a:pt x="220252" y="7124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660400" cy="652126"/>
            </a:xfrm>
            <a:prstGeom prst="rect">
              <a:avLst/>
            </a:prstGeom>
          </p:spPr>
          <p:txBody>
            <a:bodyPr anchor="ctr" rtlCol="false" tIns="47221" lIns="47221" bIns="47221" rIns="47221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417110" y="6363226"/>
            <a:ext cx="1680860" cy="1680860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33D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221" lIns="47221" bIns="47221" rIns="47221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43" id="43"/>
          <p:cNvSpPr/>
          <p:nvPr/>
        </p:nvSpPr>
        <p:spPr>
          <a:xfrm>
            <a:off x="6257540" y="8261064"/>
            <a:ext cx="0" cy="627263"/>
          </a:xfrm>
          <a:prstGeom prst="line">
            <a:avLst/>
          </a:prstGeom>
          <a:ln cap="flat" w="38100">
            <a:solidFill>
              <a:srgbClr val="6273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9305540" y="8888327"/>
            <a:ext cx="476250" cy="476250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A24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5889" lIns="45889" bIns="45889" rIns="45889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8471315" y="5847673"/>
            <a:ext cx="2144700" cy="2413391"/>
            <a:chOff x="0" y="0"/>
            <a:chExt cx="660400" cy="74313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60400" cy="743136"/>
            </a:xfrm>
            <a:custGeom>
              <a:avLst/>
              <a:gdLst/>
              <a:ahLst/>
              <a:cxnLst/>
              <a:rect r="r" b="b" t="t" l="l"/>
              <a:pathLst>
                <a:path h="743136" w="660400">
                  <a:moveTo>
                    <a:pt x="220252" y="724067"/>
                  </a:moveTo>
                  <a:cubicBezTo>
                    <a:pt x="254109" y="735581"/>
                    <a:pt x="292600" y="743136"/>
                    <a:pt x="330378" y="743136"/>
                  </a:cubicBezTo>
                  <a:cubicBezTo>
                    <a:pt x="368157" y="743136"/>
                    <a:pt x="404509" y="736659"/>
                    <a:pt x="438009" y="725145"/>
                  </a:cubicBezTo>
                  <a:cubicBezTo>
                    <a:pt x="438723" y="724786"/>
                    <a:pt x="439435" y="724786"/>
                    <a:pt x="440148" y="724426"/>
                  </a:cubicBezTo>
                  <a:cubicBezTo>
                    <a:pt x="565955" y="678371"/>
                    <a:pt x="658618" y="556757"/>
                    <a:pt x="660400" y="41618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15873"/>
                  </a:lnTo>
                  <a:cubicBezTo>
                    <a:pt x="1782" y="557476"/>
                    <a:pt x="93019" y="679091"/>
                    <a:pt x="220252" y="7240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660400" cy="663761"/>
            </a:xfrm>
            <a:prstGeom prst="rect">
              <a:avLst/>
            </a:prstGeom>
          </p:spPr>
          <p:txBody>
            <a:bodyPr anchor="ctr" rtlCol="false" tIns="47221" lIns="47221" bIns="47221" rIns="47221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705465" y="6401010"/>
            <a:ext cx="1680860" cy="1680860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A249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7221" lIns="47221" bIns="47221" rIns="47221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3" id="53"/>
          <p:cNvSpPr/>
          <p:nvPr/>
        </p:nvSpPr>
        <p:spPr>
          <a:xfrm>
            <a:off x="9543665" y="8261064"/>
            <a:ext cx="0" cy="627263"/>
          </a:xfrm>
          <a:prstGeom prst="line">
            <a:avLst/>
          </a:prstGeom>
          <a:ln cap="flat" w="38100">
            <a:solidFill>
              <a:srgbClr val="859F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4" id="54"/>
          <p:cNvSpPr/>
          <p:nvPr/>
        </p:nvSpPr>
        <p:spPr>
          <a:xfrm flipH="false" flipV="false" rot="0">
            <a:off x="2628515" y="6846468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5900353" y="6884252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6" id="56"/>
          <p:cNvSpPr/>
          <p:nvPr/>
        </p:nvSpPr>
        <p:spPr>
          <a:xfrm flipH="false" flipV="false" rot="0">
            <a:off x="9137681" y="6846468"/>
            <a:ext cx="816429" cy="714375"/>
          </a:xfrm>
          <a:custGeom>
            <a:avLst/>
            <a:gdLst/>
            <a:ahLst/>
            <a:cxnLst/>
            <a:rect r="r" b="b" t="t" l="l"/>
            <a:pathLst>
              <a:path h="714375" w="816429">
                <a:moveTo>
                  <a:pt x="0" y="0"/>
                </a:moveTo>
                <a:lnTo>
                  <a:pt x="816429" y="0"/>
                </a:lnTo>
                <a:lnTo>
                  <a:pt x="816429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7" id="57"/>
          <p:cNvSpPr txBox="true"/>
          <p:nvPr/>
        </p:nvSpPr>
        <p:spPr>
          <a:xfrm rot="0">
            <a:off x="2259167" y="2247070"/>
            <a:ext cx="14244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SPRINT 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545292" y="2247070"/>
            <a:ext cx="14244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SPRINT 2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831417" y="2209286"/>
            <a:ext cx="142449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SPRINT 3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899065" y="6030711"/>
            <a:ext cx="217826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1A1A19"/>
                </a:solidFill>
                <a:latin typeface="Inter Bold"/>
                <a:ea typeface="Inter Bold"/>
                <a:cs typeface="Inter Bold"/>
                <a:sym typeface="Inter Bold"/>
              </a:rPr>
              <a:t>4 semanas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151621" y="6030711"/>
            <a:ext cx="217826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1A1A19"/>
                </a:solidFill>
                <a:latin typeface="Inter Bold"/>
                <a:ea typeface="Inter Bold"/>
                <a:cs typeface="Inter Bold"/>
                <a:sym typeface="Inter Bold"/>
              </a:rPr>
              <a:t>4 semanas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901331" y="2803768"/>
            <a:ext cx="205115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“Preparación y Fundamentos”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872515" y="2951406"/>
            <a:ext cx="281542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“Desarrollo Núcleo”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8454531" y="6054726"/>
            <a:ext cx="217826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1A1A19"/>
                </a:solidFill>
                <a:latin typeface="Inter Bold"/>
                <a:ea typeface="Inter Bold"/>
                <a:cs typeface="Inter Bold"/>
                <a:sym typeface="Inter Bold"/>
              </a:rPr>
              <a:t>4 semanas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454531" y="2876321"/>
            <a:ext cx="217826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“Integración Total y Deploy”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13273" y="3660383"/>
            <a:ext cx="2944859" cy="208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Definir requerimientos funcionales</a:t>
            </a:r>
          </a:p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Establecer arquitectura base</a:t>
            </a:r>
          </a:p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Preparación Datasets de prueba</a:t>
            </a:r>
          </a:p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Documentación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4793503" y="3579772"/>
            <a:ext cx="2928075" cy="208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Desarrollo APIs según stack</a:t>
            </a:r>
          </a:p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Implementación modelo predictivo</a:t>
            </a:r>
          </a:p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Integración desde ThingSpeak y otras fuentes</a:t>
            </a:r>
          </a:p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Preparación Endpoints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8153015" y="3579772"/>
            <a:ext cx="2855731" cy="208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Unificación total componentes y capas</a:t>
            </a:r>
          </a:p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Ciclos de pruebas</a:t>
            </a:r>
          </a:p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Preparar despliegue</a:t>
            </a:r>
          </a:p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Validación externa</a:t>
            </a:r>
          </a:p>
          <a:p>
            <a:pPr algn="l" marL="302261" indent="-151130" lvl="1">
              <a:lnSpc>
                <a:spcPts val="2800"/>
              </a:lnSpc>
              <a:buFont typeface="Arial"/>
              <a:buChar char="•"/>
            </a:pPr>
            <a:r>
              <a:rPr lang="en-US" b="true" sz="1400">
                <a:solidFill>
                  <a:srgbClr val="62733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Piloto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2924298" y="2218495"/>
            <a:ext cx="2705894" cy="590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b="true" sz="3385">
                <a:solidFill>
                  <a:srgbClr val="9AC008"/>
                </a:solidFill>
                <a:latin typeface="Inter Bold"/>
                <a:ea typeface="Inter Bold"/>
                <a:cs typeface="Inter Bold"/>
                <a:sym typeface="Inter Bold"/>
              </a:rPr>
              <a:t>Roles equipo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348834" y="3506829"/>
            <a:ext cx="3723878" cy="418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9"/>
              </a:lnSpc>
            </a:pPr>
            <a:r>
              <a:rPr lang="en-US" sz="3385" b="true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Alejandro Rivera</a:t>
            </a:r>
          </a:p>
          <a:p>
            <a:pPr algn="ctr">
              <a:lnSpc>
                <a:spcPts val="4739"/>
              </a:lnSpc>
            </a:pPr>
          </a:p>
          <a:p>
            <a:pPr algn="ctr">
              <a:lnSpc>
                <a:spcPts val="4739"/>
              </a:lnSpc>
            </a:pPr>
          </a:p>
          <a:p>
            <a:pPr algn="ctr">
              <a:lnSpc>
                <a:spcPts val="4739"/>
              </a:lnSpc>
            </a:pPr>
            <a:r>
              <a:rPr lang="en-US" sz="3385" b="true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Mauricio Silva</a:t>
            </a:r>
          </a:p>
          <a:p>
            <a:pPr algn="ctr">
              <a:lnSpc>
                <a:spcPts val="4739"/>
              </a:lnSpc>
            </a:pPr>
          </a:p>
          <a:p>
            <a:pPr algn="ctr">
              <a:lnSpc>
                <a:spcPts val="4739"/>
              </a:lnSpc>
            </a:pPr>
          </a:p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b="true" sz="3385">
                <a:solidFill>
                  <a:srgbClr val="FAFA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Evelyn Soto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2229715" y="4308589"/>
            <a:ext cx="4112816" cy="428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2685" i="true">
                <a:solidFill>
                  <a:srgbClr val="BEF522"/>
                </a:solidFill>
                <a:latin typeface="Arimo Italics"/>
                <a:ea typeface="Arimo Italics"/>
                <a:cs typeface="Arimo Italics"/>
                <a:sym typeface="Arimo Italics"/>
              </a:rPr>
              <a:t>Scrum Master / Developer</a:t>
            </a:r>
          </a:p>
          <a:p>
            <a:pPr algn="ctr">
              <a:lnSpc>
                <a:spcPts val="3759"/>
              </a:lnSpc>
            </a:pPr>
          </a:p>
          <a:p>
            <a:pPr algn="ctr">
              <a:lnSpc>
                <a:spcPts val="3759"/>
              </a:lnSpc>
            </a:pPr>
          </a:p>
          <a:p>
            <a:pPr algn="ctr">
              <a:lnSpc>
                <a:spcPts val="3759"/>
              </a:lnSpc>
            </a:pPr>
          </a:p>
          <a:p>
            <a:pPr algn="ctr">
              <a:lnSpc>
                <a:spcPts val="3759"/>
              </a:lnSpc>
            </a:pPr>
            <a:r>
              <a:rPr lang="en-US" sz="2685" i="true">
                <a:solidFill>
                  <a:srgbClr val="BEF522"/>
                </a:solidFill>
                <a:latin typeface="Arimo Italics"/>
                <a:ea typeface="Arimo Italics"/>
                <a:cs typeface="Arimo Italics"/>
                <a:sym typeface="Arimo Italics"/>
              </a:rPr>
              <a:t>Product Owner / Developer</a:t>
            </a:r>
          </a:p>
          <a:p>
            <a:pPr algn="ctr">
              <a:lnSpc>
                <a:spcPts val="3759"/>
              </a:lnSpc>
            </a:pPr>
          </a:p>
          <a:p>
            <a:pPr algn="ctr">
              <a:lnSpc>
                <a:spcPts val="3759"/>
              </a:lnSpc>
            </a:pPr>
          </a:p>
          <a:p>
            <a:pPr algn="ctr">
              <a:lnSpc>
                <a:spcPts val="3759"/>
              </a:lnSpc>
            </a:pPr>
          </a:p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i="true">
                <a:solidFill>
                  <a:srgbClr val="BEF522"/>
                </a:solidFill>
                <a:latin typeface="Arimo Italics"/>
                <a:ea typeface="Arimo Italics"/>
                <a:cs typeface="Arimo Italics"/>
                <a:sym typeface="Arimo Italics"/>
              </a:rPr>
              <a:t>Developer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494" y="1254088"/>
            <a:ext cx="16859864" cy="8914653"/>
          </a:xfrm>
          <a:custGeom>
            <a:avLst/>
            <a:gdLst/>
            <a:ahLst/>
            <a:cxnLst/>
            <a:rect r="r" b="b" t="t" l="l"/>
            <a:pathLst>
              <a:path h="8914653" w="16859864">
                <a:moveTo>
                  <a:pt x="0" y="0"/>
                </a:moveTo>
                <a:lnTo>
                  <a:pt x="16859864" y="0"/>
                </a:lnTo>
                <a:lnTo>
                  <a:pt x="16859864" y="8914653"/>
                </a:lnTo>
                <a:lnTo>
                  <a:pt x="0" y="8914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5952" y="331328"/>
            <a:ext cx="1804358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</a:pPr>
            <a:r>
              <a:rPr lang="en-US" b="true" sz="3200" spc="160">
                <a:solidFill>
                  <a:srgbClr val="12372A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“STACK MODERNO Y ESCALABLE PARA EL MONITOREO DE BIOFILTROS”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482138" y="883778"/>
            <a:ext cx="1093166" cy="740620"/>
          </a:xfrm>
          <a:custGeom>
            <a:avLst/>
            <a:gdLst/>
            <a:ahLst/>
            <a:cxnLst/>
            <a:rect r="r" b="b" t="t" l="l"/>
            <a:pathLst>
              <a:path h="740620" w="1093166">
                <a:moveTo>
                  <a:pt x="0" y="0"/>
                </a:moveTo>
                <a:lnTo>
                  <a:pt x="1093166" y="0"/>
                </a:lnTo>
                <a:lnTo>
                  <a:pt x="1093166" y="740620"/>
                </a:lnTo>
                <a:lnTo>
                  <a:pt x="0" y="740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DAGyiPIwEn8</dc:identifier>
  <dcterms:modified xsi:type="dcterms:W3CDTF">2011-08-01T06:04:30Z</dcterms:modified>
  <cp:revision>1</cp:revision>
  <dc:title>“Plataforma de Gestión de Biofiltros Hídricos”</dc:title>
</cp:coreProperties>
</file>